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9" r:id="rId4"/>
    <p:sldId id="269" r:id="rId5"/>
    <p:sldId id="270" r:id="rId6"/>
    <p:sldId id="271" r:id="rId7"/>
    <p:sldId id="272" r:id="rId8"/>
    <p:sldId id="273" r:id="rId9"/>
    <p:sldId id="274" r:id="rId10"/>
    <p:sldId id="267" r:id="rId11"/>
    <p:sldId id="275" r:id="rId12"/>
    <p:sldId id="276" r:id="rId13"/>
    <p:sldId id="26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68" r:id="rId25"/>
    <p:sldId id="287" r:id="rId26"/>
    <p:sldId id="291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26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2DCE82"/>
    <a:srgbClr val="FF2DDA"/>
    <a:srgbClr val="B2B2AF"/>
    <a:srgbClr val="4C4747"/>
    <a:srgbClr val="FEC9B8"/>
    <a:srgbClr val="FD6231"/>
    <a:srgbClr val="C8E4E5"/>
    <a:srgbClr val="FE9E7E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4" autoAdjust="0"/>
    <p:restoredTop sz="84382" autoAdjust="0"/>
  </p:normalViewPr>
  <p:slideViewPr>
    <p:cSldViewPr snapToGrid="0" showGuides="1">
      <p:cViewPr varScale="1">
        <p:scale>
          <a:sx n="97" d="100"/>
          <a:sy n="97" d="100"/>
        </p:scale>
        <p:origin x="144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024E6-3E09-42DC-BB27-160646E21583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BEED5-0A80-44E1-B68B-6AFB653D3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76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3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81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0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86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255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33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30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9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51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307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47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47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72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779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35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888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893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03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369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28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299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566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277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21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85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952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45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71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1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58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85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6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13911" y="2274838"/>
            <a:ext cx="69734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 영상처리</a:t>
            </a:r>
            <a:endParaRPr lang="en-US" altLang="ko-KR" sz="7200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(4.1 ~4.4)</a:t>
            </a: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 (5.1 ~5.3)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97065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8602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 열화 </a:t>
            </a:r>
            <a:r>
              <a:rPr lang="en-US" altLang="ko-KR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복원 과정 모델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007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 오염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기초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714378"/>
            <a:ext cx="6496120" cy="978745"/>
            <a:chOff x="6796429" y="1608522"/>
            <a:chExt cx="6496120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 열화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492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깨끗한 영상에서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열화된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영상을 생성하는 열화 함수와 부가적인 노이즈 때문에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영상이 오염되는 것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97CCC9C-16E1-46AD-9E86-F340D783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9" y="2748537"/>
            <a:ext cx="3186879" cy="523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E65312-3F47-4869-BD7E-FC3455B320ED}"/>
                  </a:ext>
                </a:extLst>
              </p:cNvPr>
              <p:cNvSpPr txBox="1"/>
              <p:nvPr/>
            </p:nvSpPr>
            <p:spPr>
              <a:xfrm>
                <a:off x="4929209" y="3271756"/>
                <a:ext cx="257416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열화된</a:t>
                </a:r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영상</a:t>
                </a:r>
                <a:endParaRPr lang="en-US" altLang="ko-KR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깨끗한 영상</a:t>
                </a:r>
                <a:endParaRPr lang="en-US" altLang="ko-KR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열화 함수</a:t>
                </a:r>
                <a:endParaRPr lang="en-US" altLang="ko-KR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부가적인 노이즈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E65312-3F47-4869-BD7E-FC3455B3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9" y="3271756"/>
                <a:ext cx="2574166" cy="1077218"/>
              </a:xfrm>
              <a:prstGeom prst="rect">
                <a:avLst/>
              </a:prstGeom>
              <a:blipFill>
                <a:blip r:embed="rId4"/>
                <a:stretch>
                  <a:fillRect l="-237" t="-1705" b="-6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97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 오염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복원 과정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730608"/>
            <a:ext cx="6316584" cy="763302"/>
            <a:chOff x="6796429" y="1608522"/>
            <a:chExt cx="6316584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 필터 함수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312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열화된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함수가 주어졌을 때 적절하게 복원하는 복원필터 함수를 찾아야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9828E1-5F20-4226-A031-AAEE08CBD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6" b="-114"/>
          <a:stretch/>
        </p:blipFill>
        <p:spPr bwMode="auto">
          <a:xfrm>
            <a:off x="3569267" y="1857911"/>
            <a:ext cx="8622733" cy="261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D7FB0-10C7-45E2-AE03-02CE1F257E07}"/>
                  </a:ext>
                </a:extLst>
              </p:cNvPr>
              <p:cNvSpPr txBox="1"/>
              <p:nvPr/>
            </p:nvSpPr>
            <p:spPr>
              <a:xfrm>
                <a:off x="4929210" y="4576228"/>
                <a:ext cx="2574166" cy="1337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열화된</a:t>
                </a:r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영상</a:t>
                </a:r>
                <a:endParaRPr lang="en-US" altLang="ko-KR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깨끗한 영상</a:t>
                </a:r>
                <a:endParaRPr lang="en-US" altLang="ko-KR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복원된 영상</a:t>
                </a:r>
                <a:endParaRPr lang="en-US" altLang="ko-KR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열화 함수</a:t>
                </a:r>
                <a:endParaRPr lang="en-US" altLang="ko-KR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부가적인 노이즈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D7FB0-10C7-45E2-AE03-02CE1F25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10" y="4576228"/>
                <a:ext cx="2574166" cy="1337354"/>
              </a:xfrm>
              <a:prstGeom prst="rect">
                <a:avLst/>
              </a:prstGeom>
              <a:blipFill>
                <a:blip r:embed="rId4"/>
                <a:stretch>
                  <a:fillRect l="-237" t="-1370" b="-50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93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43409" y="3252739"/>
            <a:ext cx="4583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노이즈 모델들</a:t>
            </a:r>
          </a:p>
        </p:txBody>
      </p:sp>
    </p:spTree>
    <p:extLst>
      <p:ext uri="{BB962C8B-B14F-4D97-AF65-F5344CB8AC3E}">
        <p14:creationId xmlns:p14="http://schemas.microsoft.com/office/powerpoint/2010/main" val="715245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기초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09" y="3047349"/>
            <a:ext cx="6074530" cy="763302"/>
            <a:chOff x="6796429" y="1608522"/>
            <a:chExt cx="6074530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백색 노이즈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070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노이즈를 주파수 도메인으로 변환시켰을 때 스펙트럼이 전부 상수인 경우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1626514"/>
            <a:ext cx="5818049" cy="978745"/>
            <a:chOff x="6796429" y="1608522"/>
            <a:chExt cx="5818049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5814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획득과 전송하는 동안 주로 발생한다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전송 시에는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전송에 사용되는 채널의 혼선에 의해 주로 오염된다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77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종류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520331"/>
            <a:ext cx="5785989" cy="763302"/>
            <a:chOff x="6796429" y="1608522"/>
            <a:chExt cx="5785989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2568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확률 밀도 분포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(PDF)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5782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노이즈가 따르는 확률 밀도 분포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(PDF)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따라 노이즈 특성이 달라진다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CEA5A6A-3ACB-4CDF-92AD-942F64854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0"/>
          <a:stretch/>
        </p:blipFill>
        <p:spPr bwMode="auto">
          <a:xfrm>
            <a:off x="4242678" y="1493910"/>
            <a:ext cx="7949322" cy="484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91864BB7-DE8B-4620-9341-C153743BE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t="1254" r="1473" b="57551"/>
          <a:stretch/>
        </p:blipFill>
        <p:spPr bwMode="auto">
          <a:xfrm>
            <a:off x="5010451" y="1570110"/>
            <a:ext cx="6925623" cy="225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1D44455-2188-4E32-B21D-C2C8DF614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" t="68" r="1529" b="59822"/>
          <a:stretch/>
        </p:blipFill>
        <p:spPr bwMode="auto">
          <a:xfrm>
            <a:off x="5010452" y="3903928"/>
            <a:ext cx="6925623" cy="225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73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Gauss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520331"/>
            <a:ext cx="7122894" cy="763302"/>
            <a:chOff x="6796429" y="1608522"/>
            <a:chExt cx="7122894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2069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가우시안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노이즈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71192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전자 회로 노이즈와 낮은 조명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높은 온도로 인한 센서 노이즈 같은 요인으로 발생한다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3FC4493-368E-476D-9A2A-D705375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9" y="1339048"/>
            <a:ext cx="2346998" cy="1123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22DEE-717F-489E-9DF0-A364D0CB387F}"/>
              </a:ext>
            </a:extLst>
          </p:cNvPr>
          <p:cNvSpPr txBox="1"/>
          <p:nvPr/>
        </p:nvSpPr>
        <p:spPr>
          <a:xfrm>
            <a:off x="4929209" y="13390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PDF</a:t>
            </a:r>
            <a:endParaRPr lang="ko-KR" alt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86ECCCA-FE44-4BBD-B053-2E96D658A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26" b="53762"/>
          <a:stretch/>
        </p:blipFill>
        <p:spPr bwMode="auto">
          <a:xfrm>
            <a:off x="4929209" y="2881218"/>
            <a:ext cx="2756328" cy="25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27771C7-ED8A-467D-B033-F673EE8B0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1253" r="66760" b="15337"/>
          <a:stretch/>
        </p:blipFill>
        <p:spPr bwMode="auto">
          <a:xfrm>
            <a:off x="7804073" y="1341067"/>
            <a:ext cx="2657044" cy="534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7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Rayleigh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520331"/>
            <a:ext cx="7294415" cy="763302"/>
            <a:chOff x="6796429" y="1608522"/>
            <a:chExt cx="7294415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2087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Rayleigh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7290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거리 영상화의 노이즈 현상을 특징짓거나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휘어진 히스토그램을 근사화 하는데 유용하다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F766B18D-8450-4663-BFAB-95E0CB2C6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6" r="32714" b="50311"/>
          <a:stretch/>
        </p:blipFill>
        <p:spPr bwMode="auto">
          <a:xfrm>
            <a:off x="5078527" y="3939562"/>
            <a:ext cx="2574832" cy="27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CB9EB3-2F68-41BC-A25E-8DC7B1D6E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09" y="1554491"/>
            <a:ext cx="2724150" cy="9239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B74FD6-C077-4D80-9435-7056E8F8494C}"/>
              </a:ext>
            </a:extLst>
          </p:cNvPr>
          <p:cNvSpPr txBox="1"/>
          <p:nvPr/>
        </p:nvSpPr>
        <p:spPr>
          <a:xfrm>
            <a:off x="4929209" y="1554491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PDF</a:t>
            </a:r>
            <a:endParaRPr lang="ko-KR" altLang="en-US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2E72291-76A3-4FB0-A693-B3174F672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2" t="2115" r="34769" b="14219"/>
          <a:stretch/>
        </p:blipFill>
        <p:spPr bwMode="auto">
          <a:xfrm>
            <a:off x="7924845" y="1554491"/>
            <a:ext cx="2574832" cy="530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E388F6-F50E-4FF4-BE68-B259C20B6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209" y="2462611"/>
            <a:ext cx="13430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C6EE59-E4A8-4A63-BC49-54BB50B9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9" y="1554491"/>
            <a:ext cx="2276475" cy="86677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Erlang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520331"/>
            <a:ext cx="4248710" cy="763302"/>
            <a:chOff x="6796429" y="1608522"/>
            <a:chExt cx="4248710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18085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Erlang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4245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감마밀도라고도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부른다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레이저 영상화에 응용된다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F766B18D-8450-4663-BFAB-95E0CB2C6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3" t="312" r="405" b="52234"/>
          <a:stretch/>
        </p:blipFill>
        <p:spPr bwMode="auto">
          <a:xfrm>
            <a:off x="5118099" y="3935262"/>
            <a:ext cx="2535259" cy="26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B74FD6-C077-4D80-9435-7056E8F8494C}"/>
              </a:ext>
            </a:extLst>
          </p:cNvPr>
          <p:cNvSpPr txBox="1"/>
          <p:nvPr/>
        </p:nvSpPr>
        <p:spPr>
          <a:xfrm>
            <a:off x="4929209" y="1554491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PDF</a:t>
            </a:r>
            <a:endParaRPr lang="ko-KR" altLang="en-US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2E72291-76A3-4FB0-A693-B3174F672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4" t="1121" r="1294" b="15213"/>
          <a:stretch/>
        </p:blipFill>
        <p:spPr bwMode="auto">
          <a:xfrm>
            <a:off x="7871460" y="1554491"/>
            <a:ext cx="2628217" cy="51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B6CEFF-FC87-4E7A-A926-3AE11364B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209" y="2193219"/>
            <a:ext cx="9429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5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3399E0F-2EEF-44E1-8962-52E9B2595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8" y="1554491"/>
            <a:ext cx="2354385" cy="90812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Exponential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520331"/>
            <a:ext cx="4880293" cy="763302"/>
            <a:chOff x="6796429" y="1608522"/>
            <a:chExt cx="4880293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지수 노이즈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4876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Erlang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노이즈의 특수 경우이며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레이저 영상화에 응용된다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F766B18D-8450-4663-BFAB-95E0CB2C6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" t="48299" r="65060" b="12575"/>
          <a:stretch/>
        </p:blipFill>
        <p:spPr bwMode="auto">
          <a:xfrm>
            <a:off x="4929209" y="3935262"/>
            <a:ext cx="2357458" cy="214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B74FD6-C077-4D80-9435-7056E8F8494C}"/>
              </a:ext>
            </a:extLst>
          </p:cNvPr>
          <p:cNvSpPr txBox="1"/>
          <p:nvPr/>
        </p:nvSpPr>
        <p:spPr>
          <a:xfrm>
            <a:off x="4929209" y="1554491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PDF</a:t>
            </a:r>
            <a:endParaRPr lang="ko-KR" altLang="en-US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29A923B-5BBA-45ED-8C30-10822A7B8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t="68" r="68030" b="17970"/>
          <a:stretch/>
        </p:blipFill>
        <p:spPr bwMode="auto">
          <a:xfrm>
            <a:off x="7809751" y="1669143"/>
            <a:ext cx="2438328" cy="510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04B6E8-A186-463B-BA99-8B91D5B69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207" y="2238375"/>
            <a:ext cx="9239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8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2520560" cy="923330"/>
            <a:chOff x="1012875" y="3615397"/>
            <a:chExt cx="2520560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변환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2777041" cy="923330"/>
            <a:chOff x="1012875" y="3615397"/>
            <a:chExt cx="2777041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모델들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4263025" cy="923330"/>
            <a:chOff x="1012875" y="3615397"/>
            <a:chExt cx="4263025" cy="923330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3299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 열화</a:t>
              </a:r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/ 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 과정 모델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241830" y="5077336"/>
            <a:ext cx="5460468" cy="923330"/>
            <a:chOff x="1012875" y="3615397"/>
            <a:chExt cx="5460468" cy="923330"/>
          </a:xfrm>
        </p:grpSpPr>
        <p:sp>
          <p:nvSpPr>
            <p:cNvPr id="30" name="TextBox 2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76599" y="3877007"/>
              <a:ext cx="44967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노이즈만 있을 때의 복원</a:t>
              </a:r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01672B-3422-482E-9CAA-7D925EE10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8" y="1550969"/>
            <a:ext cx="2782281" cy="911641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15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Uniform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520331"/>
            <a:ext cx="5293868" cy="763302"/>
            <a:chOff x="6796429" y="1608522"/>
            <a:chExt cx="5293868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균등 노이즈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5290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균일 밀도는 시뮬레이션에 사용되는 랜덤 수 생성기의 기초이다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F766B18D-8450-4663-BFAB-95E0CB2C6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6" t="49747" r="31107" b="11287"/>
          <a:stretch/>
        </p:blipFill>
        <p:spPr bwMode="auto">
          <a:xfrm>
            <a:off x="4929209" y="4014788"/>
            <a:ext cx="2618220" cy="21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B74FD6-C077-4D80-9435-7056E8F8494C}"/>
              </a:ext>
            </a:extLst>
          </p:cNvPr>
          <p:cNvSpPr txBox="1"/>
          <p:nvPr/>
        </p:nvSpPr>
        <p:spPr>
          <a:xfrm>
            <a:off x="4929209" y="1554491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PDF</a:t>
            </a:r>
            <a:endParaRPr lang="ko-KR" altLang="en-US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29A923B-5BBA-45ED-8C30-10822A7B8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1" t="68" r="34461" b="17970"/>
          <a:stretch/>
        </p:blipFill>
        <p:spPr bwMode="auto">
          <a:xfrm>
            <a:off x="7809751" y="1669143"/>
            <a:ext cx="2438328" cy="510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EA45F4-A28D-4B5A-9A6D-C16F83E8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207" y="2398091"/>
            <a:ext cx="12668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2E787B-CB18-4DDA-8498-A2F44BCFD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9" y="1554491"/>
            <a:ext cx="2774471" cy="85215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052246" cy="1163374"/>
            <a:chOff x="960681" y="2615402"/>
            <a:chExt cx="305224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0522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Salt-Pepper(Impulse)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520331"/>
            <a:ext cx="6177122" cy="978745"/>
            <a:chOff x="6796429" y="1608522"/>
            <a:chExt cx="6177122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31277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소금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후추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임펄스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노이즈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61734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영상화 동안 부적절한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스위칭과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같은 빠른 과도상태가 일어날 때 나타난다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음의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임펄스는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검은 점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양의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임펄스는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흰 점으로 나타난다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F766B18D-8450-4663-BFAB-95E0CB2C6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4" t="49748" r="1879" b="11650"/>
          <a:stretch/>
        </p:blipFill>
        <p:spPr bwMode="auto">
          <a:xfrm>
            <a:off x="4929209" y="4014788"/>
            <a:ext cx="2880542" cy="211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B74FD6-C077-4D80-9435-7056E8F8494C}"/>
              </a:ext>
            </a:extLst>
          </p:cNvPr>
          <p:cNvSpPr txBox="1"/>
          <p:nvPr/>
        </p:nvSpPr>
        <p:spPr>
          <a:xfrm>
            <a:off x="4929209" y="1554491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PDF</a:t>
            </a:r>
            <a:endParaRPr lang="ko-KR" altLang="en-US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29A923B-5BBA-45ED-8C30-10822A7B8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1" t="68" r="2141" b="17970"/>
          <a:stretch/>
        </p:blipFill>
        <p:spPr bwMode="auto">
          <a:xfrm>
            <a:off x="7809751" y="1669143"/>
            <a:ext cx="2438328" cy="510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42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289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Periodic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982555"/>
            <a:ext cx="6997859" cy="978745"/>
            <a:chOff x="6796429" y="1608522"/>
            <a:chExt cx="6997859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주기적 노이즈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6994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획득 동안의 전기 또는 전기 기계 간의 간섭에 의해 발생한다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공간에 종속적인 노이즈 유형이고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주파수 도메인 필터링으로 상당히 제거할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8F72083-DC26-4352-8BF6-5CD525F41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6" t="2381" r="1857" b="10187"/>
          <a:stretch/>
        </p:blipFill>
        <p:spPr bwMode="auto">
          <a:xfrm>
            <a:off x="4929209" y="2261289"/>
            <a:ext cx="6648016" cy="27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5982D7-6F34-404C-8B8B-BFCF7EBE97E3}"/>
              </a:ext>
            </a:extLst>
          </p:cNvPr>
          <p:cNvSpPr txBox="1"/>
          <p:nvPr/>
        </p:nvSpPr>
        <p:spPr>
          <a:xfrm>
            <a:off x="5516068" y="5121392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주기적 노이즈가 낀 영상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BCC2CE-2A9B-4C78-A84F-C6119E4872A5}"/>
              </a:ext>
            </a:extLst>
          </p:cNvPr>
          <p:cNvSpPr txBox="1"/>
          <p:nvPr/>
        </p:nvSpPr>
        <p:spPr>
          <a:xfrm>
            <a:off x="8560586" y="5121392"/>
            <a:ext cx="286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주파수 도메인에서 본 노이즈</a:t>
            </a:r>
          </a:p>
        </p:txBody>
      </p:sp>
    </p:spTree>
    <p:extLst>
      <p:ext uri="{BB962C8B-B14F-4D97-AF65-F5344CB8AC3E}">
        <p14:creationId xmlns:p14="http://schemas.microsoft.com/office/powerpoint/2010/main" val="228939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파라미터 추정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EF06F3-0DCD-403D-AACE-57FEC7D9A3E3}"/>
              </a:ext>
            </a:extLst>
          </p:cNvPr>
          <p:cNvGrpSpPr/>
          <p:nvPr/>
        </p:nvGrpSpPr>
        <p:grpSpPr>
          <a:xfrm>
            <a:off x="4929209" y="1179540"/>
            <a:ext cx="3288511" cy="763302"/>
            <a:chOff x="6796429" y="1608522"/>
            <a:chExt cx="3288511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EA2EAE-C8F6-4589-AE95-AEE5533518D5}"/>
                </a:ext>
              </a:extLst>
            </p:cNvPr>
            <p:cNvSpPr txBox="1"/>
            <p:nvPr/>
          </p:nvSpPr>
          <p:spPr>
            <a:xfrm>
              <a:off x="6796429" y="1608522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주기적 노이즈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AB819-3C56-4B64-A29D-CA918A7D927E}"/>
                </a:ext>
              </a:extLst>
            </p:cNvPr>
            <p:cNvSpPr txBox="1"/>
            <p:nvPr/>
          </p:nvSpPr>
          <p:spPr>
            <a:xfrm>
              <a:off x="6800066" y="2064047"/>
              <a:ext cx="3284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푸리에 스펙트럼을 관찰하여 추정한다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19F7B7-A958-4378-B423-CF39988FD3BB}"/>
              </a:ext>
            </a:extLst>
          </p:cNvPr>
          <p:cNvGrpSpPr/>
          <p:nvPr/>
        </p:nvGrpSpPr>
        <p:grpSpPr>
          <a:xfrm>
            <a:off x="4929209" y="2277945"/>
            <a:ext cx="5810035" cy="978745"/>
            <a:chOff x="6796429" y="1608522"/>
            <a:chExt cx="5810035" cy="9787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04FC5-0B73-4B92-9635-36775391B3F5}"/>
                </a:ext>
              </a:extLst>
            </p:cNvPr>
            <p:cNvSpPr txBox="1"/>
            <p:nvPr/>
          </p:nvSpPr>
          <p:spPr>
            <a:xfrm>
              <a:off x="6796429" y="1608522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노이즈 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PDF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E354D6-EECB-4CF7-9619-D6D8548DFB1D}"/>
                </a:ext>
              </a:extLst>
            </p:cNvPr>
            <p:cNvSpPr txBox="1"/>
            <p:nvPr/>
          </p:nvSpPr>
          <p:spPr>
            <a:xfrm>
              <a:off x="6800066" y="2064047"/>
              <a:ext cx="58063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확률밀도함수형 노이즈들은 센서의 사양으로 부분적 추정이 가능하고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대개 특정 영상화 장치에 대해 추정할 필요가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12EC4C-B6E1-4A7A-B0DA-682EB9AD50A8}"/>
              </a:ext>
            </a:extLst>
          </p:cNvPr>
          <p:cNvGrpSpPr/>
          <p:nvPr/>
        </p:nvGrpSpPr>
        <p:grpSpPr>
          <a:xfrm>
            <a:off x="4929209" y="3625985"/>
            <a:ext cx="4269548" cy="978745"/>
            <a:chOff x="6796429" y="1608522"/>
            <a:chExt cx="4269548" cy="9787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2AAFA-4606-4F23-BAD0-1186A4DAA654}"/>
                </a:ext>
              </a:extLst>
            </p:cNvPr>
            <p:cNvSpPr txBox="1"/>
            <p:nvPr/>
          </p:nvSpPr>
          <p:spPr>
            <a:xfrm>
              <a:off x="6796429" y="1608522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시스템 노이즈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42836-777B-4EFD-B943-63EA15A965A5}"/>
                </a:ext>
              </a:extLst>
            </p:cNvPr>
            <p:cNvSpPr txBox="1"/>
            <p:nvPr/>
          </p:nvSpPr>
          <p:spPr>
            <a:xfrm>
              <a:off x="6800066" y="2064047"/>
              <a:ext cx="42659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시스템 노이즈 특성을 알아보는 간단한 방법은 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단색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"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환경에 대해 일련의 영상을 촬영하는 것이다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644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62119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노이즈만 있을 때의</a:t>
            </a:r>
            <a:endParaRPr lang="en-US" altLang="ko-KR" sz="5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복원</a:t>
            </a:r>
            <a:r>
              <a:rPr lang="en-US" altLang="ko-KR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공간 필터링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70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노이즈만 있을 때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19F7B7-A958-4378-B423-CF39988FD3BB}"/>
              </a:ext>
            </a:extLst>
          </p:cNvPr>
          <p:cNvGrpSpPr/>
          <p:nvPr/>
        </p:nvGrpSpPr>
        <p:grpSpPr>
          <a:xfrm>
            <a:off x="4956470" y="2561758"/>
            <a:ext cx="5535921" cy="978745"/>
            <a:chOff x="6796429" y="1608522"/>
            <a:chExt cx="5535921" cy="9787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04FC5-0B73-4B92-9635-36775391B3F5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E354D6-EECB-4CF7-9619-D6D8548DFB1D}"/>
                </a:ext>
              </a:extLst>
            </p:cNvPr>
            <p:cNvSpPr txBox="1"/>
            <p:nvPr/>
          </p:nvSpPr>
          <p:spPr>
            <a:xfrm>
              <a:off x="6800066" y="2064047"/>
              <a:ext cx="5532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앞으로 나올 설명들은 영상의 퀄리티를 떨어뜨리는 두 가지 요인인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열화 함수와 부가 노이즈 중 열화 함수는 없다고 가정한 것입니다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평균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19F7B7-A958-4378-B423-CF39988FD3BB}"/>
              </a:ext>
            </a:extLst>
          </p:cNvPr>
          <p:cNvGrpSpPr/>
          <p:nvPr/>
        </p:nvGrpSpPr>
        <p:grpSpPr>
          <a:xfrm>
            <a:off x="4956470" y="482961"/>
            <a:ext cx="5396460" cy="978745"/>
            <a:chOff x="6796429" y="1608522"/>
            <a:chExt cx="5396460" cy="9787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04FC5-0B73-4B92-9635-36775391B3F5}"/>
                </a:ext>
              </a:extLst>
            </p:cNvPr>
            <p:cNvSpPr txBox="1"/>
            <p:nvPr/>
          </p:nvSpPr>
          <p:spPr>
            <a:xfrm>
              <a:off x="6796429" y="1608522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산술 평균 필터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E354D6-EECB-4CF7-9619-D6D8548DFB1D}"/>
                </a:ext>
              </a:extLst>
            </p:cNvPr>
            <p:cNvSpPr txBox="1"/>
            <p:nvPr/>
          </p:nvSpPr>
          <p:spPr>
            <a:xfrm>
              <a:off x="6800066" y="2064047"/>
              <a:ext cx="53928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필터를 움직이면서 필터 내의 이웃 및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중심값의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평균을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지역적 변화를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스무딩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하고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블러링의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결과로 노이즈가 감쇠 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E08519C-C989-4CD8-8A7A-EB5794CB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70" y="1521642"/>
            <a:ext cx="2707073" cy="100941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096411-9CB0-4C42-A7FE-F44F493D18CE}"/>
              </a:ext>
            </a:extLst>
          </p:cNvPr>
          <p:cNvGrpSpPr/>
          <p:nvPr/>
        </p:nvGrpSpPr>
        <p:grpSpPr>
          <a:xfrm>
            <a:off x="4956470" y="3608884"/>
            <a:ext cx="6763821" cy="978745"/>
            <a:chOff x="6796429" y="1608522"/>
            <a:chExt cx="6763821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E9811-940E-46F7-9AEF-0F88D435A211}"/>
                </a:ext>
              </a:extLst>
            </p:cNvPr>
            <p:cNvSpPr txBox="1"/>
            <p:nvPr/>
          </p:nvSpPr>
          <p:spPr>
            <a:xfrm>
              <a:off x="6796429" y="1608522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기하 평균 필터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737639-45E7-4DBF-9F0F-92DBD315BF17}"/>
                </a:ext>
              </a:extLst>
            </p:cNvPr>
            <p:cNvSpPr txBox="1"/>
            <p:nvPr/>
          </p:nvSpPr>
          <p:spPr>
            <a:xfrm>
              <a:off x="6800066" y="2064047"/>
              <a:ext cx="6760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산술 평균 필터와 비슷한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스무딩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결과를 얻지만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디테일을 덜 잃을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임펄스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노이즈 있으면 잘 작동 못한다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D9BD82F-F4B9-46DC-B2D5-E30D2FE6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470" y="4643044"/>
            <a:ext cx="3296379" cy="70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1C6CB9-6A19-4D27-9E24-51C97AF47F1B}"/>
              </a:ext>
            </a:extLst>
          </p:cNvPr>
          <p:cNvSpPr txBox="1"/>
          <p:nvPr/>
        </p:nvSpPr>
        <p:spPr>
          <a:xfrm>
            <a:off x="2206551" y="12612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입력 영상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96329-E2C0-470C-BB15-DE41C2242ADA}"/>
              </a:ext>
            </a:extLst>
          </p:cNvPr>
          <p:cNvSpPr txBox="1"/>
          <p:nvPr/>
        </p:nvSpPr>
        <p:spPr>
          <a:xfrm>
            <a:off x="5304485" y="1259117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가우시안</a:t>
            </a:r>
            <a:r>
              <a:rPr lang="ko-KR" altLang="en-US" sz="1600" b="1" dirty="0"/>
              <a:t> 노이즈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CA430C2-6ACA-4E80-B5BD-9EBFB908A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2" t="50218" r="39130" b="-218"/>
          <a:stretch/>
        </p:blipFill>
        <p:spPr bwMode="auto">
          <a:xfrm>
            <a:off x="8683634" y="-1790"/>
            <a:ext cx="3508366" cy="33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7CE5184D-2DBA-43CC-9958-856194D0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2" t="50218" b="-218"/>
          <a:stretch/>
        </p:blipFill>
        <p:spPr bwMode="auto">
          <a:xfrm>
            <a:off x="8683634" y="3486916"/>
            <a:ext cx="3508366" cy="337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D29C77-9ACA-440E-AC98-CDAEAB238ED6}"/>
              </a:ext>
            </a:extLst>
          </p:cNvPr>
          <p:cNvSpPr txBox="1"/>
          <p:nvPr/>
        </p:nvSpPr>
        <p:spPr>
          <a:xfrm>
            <a:off x="6780549" y="6375039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 평균 필터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D90280-AC2B-4F02-93F1-48671ADBF72C}"/>
              </a:ext>
            </a:extLst>
          </p:cNvPr>
          <p:cNvSpPr txBox="1"/>
          <p:nvPr/>
        </p:nvSpPr>
        <p:spPr>
          <a:xfrm>
            <a:off x="6780548" y="8285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산술 평균 필터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2A40BC0-1F82-43B5-9C80-8A34F9BF6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b="50000"/>
          <a:stretch/>
        </p:blipFill>
        <p:spPr bwMode="auto">
          <a:xfrm>
            <a:off x="1022252" y="1768863"/>
            <a:ext cx="6859555" cy="332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6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평균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19F7B7-A958-4378-B423-CF39988FD3BB}"/>
              </a:ext>
            </a:extLst>
          </p:cNvPr>
          <p:cNvGrpSpPr/>
          <p:nvPr/>
        </p:nvGrpSpPr>
        <p:grpSpPr>
          <a:xfrm>
            <a:off x="4956470" y="1069757"/>
            <a:ext cx="6100178" cy="978745"/>
            <a:chOff x="6796429" y="1608522"/>
            <a:chExt cx="6100178" cy="9787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04FC5-0B73-4B92-9635-36775391B3F5}"/>
                </a:ext>
              </a:extLst>
            </p:cNvPr>
            <p:cNvSpPr txBox="1"/>
            <p:nvPr/>
          </p:nvSpPr>
          <p:spPr>
            <a:xfrm>
              <a:off x="6796429" y="1608522"/>
              <a:ext cx="2855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조화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하모닉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평균 필터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E354D6-EECB-4CF7-9619-D6D8548DFB1D}"/>
                </a:ext>
              </a:extLst>
            </p:cNvPr>
            <p:cNvSpPr txBox="1"/>
            <p:nvPr/>
          </p:nvSpPr>
          <p:spPr>
            <a:xfrm>
              <a:off x="6800066" y="2064047"/>
              <a:ext cx="6096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소금 노이즈에 대해 잘 동작하지만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후주 노이즈는 좋은 결과 얻지 못한다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가우시안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노이즈와 같은 기타 노이즈 유형에서도 잘 작동한다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096411-9CB0-4C42-A7FE-F44F493D18CE}"/>
              </a:ext>
            </a:extLst>
          </p:cNvPr>
          <p:cNvGrpSpPr/>
          <p:nvPr/>
        </p:nvGrpSpPr>
        <p:grpSpPr>
          <a:xfrm>
            <a:off x="4956470" y="3756426"/>
            <a:ext cx="7148542" cy="763302"/>
            <a:chOff x="6796429" y="1608522"/>
            <a:chExt cx="7148542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E9811-940E-46F7-9AEF-0F88D435A211}"/>
                </a:ext>
              </a:extLst>
            </p:cNvPr>
            <p:cNvSpPr txBox="1"/>
            <p:nvPr/>
          </p:nvSpPr>
          <p:spPr>
            <a:xfrm>
              <a:off x="6796429" y="1608522"/>
              <a:ext cx="3714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콘트라 조화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하모닉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평균 필터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737639-45E7-4DBF-9F0F-92DBD315BF17}"/>
                </a:ext>
              </a:extLst>
            </p:cNvPr>
            <p:cNvSpPr txBox="1"/>
            <p:nvPr/>
          </p:nvSpPr>
          <p:spPr>
            <a:xfrm>
              <a:off x="6800066" y="2064047"/>
              <a:ext cx="7144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소금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후추 노이즈를 감소시키거나 제거하지만 소금과 후추를 동시에 제거할 수는 없다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2414B3F-8EB1-4618-A4D6-5DDA06C5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70" y="2103917"/>
            <a:ext cx="2855269" cy="10288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5177F0-FAEF-48F5-8F97-A0EBE77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471" y="4575143"/>
            <a:ext cx="3461816" cy="11212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429FDA-22BC-4E8E-853C-ED936B72E0AE}"/>
              </a:ext>
            </a:extLst>
          </p:cNvPr>
          <p:cNvSpPr txBox="1"/>
          <p:nvPr/>
        </p:nvSpPr>
        <p:spPr>
          <a:xfrm>
            <a:off x="5157646" y="5695183"/>
            <a:ext cx="33762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Q = =-1,	</a:t>
            </a:r>
            <a:r>
              <a:rPr lang="ko-KR" altLang="en-US" sz="1600" b="1" dirty="0"/>
              <a:t>조화 평균 필터</a:t>
            </a:r>
            <a:endParaRPr lang="en-US" altLang="ko-KR" sz="1600" b="1" dirty="0"/>
          </a:p>
          <a:p>
            <a:r>
              <a:rPr lang="en-US" altLang="ko-KR" sz="1600" b="1" dirty="0"/>
              <a:t>Q = 0,	</a:t>
            </a:r>
            <a:r>
              <a:rPr lang="ko-KR" altLang="en-US" sz="1600" b="1" dirty="0"/>
              <a:t>산술 평균 필터</a:t>
            </a:r>
            <a:endParaRPr lang="en-US" altLang="ko-KR" sz="1600" b="1" dirty="0"/>
          </a:p>
          <a:p>
            <a:r>
              <a:rPr lang="en-US" altLang="ko-KR" sz="1600" b="1" dirty="0"/>
              <a:t>Q &lt; 0,	</a:t>
            </a:r>
            <a:r>
              <a:rPr lang="ko-KR" altLang="en-US" sz="1600" b="1" dirty="0"/>
              <a:t>소금 노이즈 제거에 용이</a:t>
            </a:r>
            <a:endParaRPr lang="en-US" altLang="ko-KR" sz="1600" b="1" dirty="0"/>
          </a:p>
          <a:p>
            <a:r>
              <a:rPr lang="en-US" altLang="ko-KR" sz="1600" b="1" dirty="0"/>
              <a:t>Q &gt; 0,	</a:t>
            </a:r>
            <a:r>
              <a:rPr lang="ko-KR" altLang="en-US" sz="1600" b="1" dirty="0"/>
              <a:t>후추 노이즈 제거에 용이</a:t>
            </a:r>
          </a:p>
        </p:txBody>
      </p:sp>
    </p:spTree>
    <p:extLst>
      <p:ext uri="{BB962C8B-B14F-4D97-AF65-F5344CB8AC3E}">
        <p14:creationId xmlns:p14="http://schemas.microsoft.com/office/powerpoint/2010/main" val="35012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281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콘트라 조화 평균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393DD41-C0E2-4533-B2F3-A6F54A45C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1" b="51862"/>
          <a:stretch/>
        </p:blipFill>
        <p:spPr bwMode="auto">
          <a:xfrm>
            <a:off x="-1" y="1985947"/>
            <a:ext cx="6961373" cy="326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7EC558-050C-4041-9831-0049F0595A8A}"/>
              </a:ext>
            </a:extLst>
          </p:cNvPr>
          <p:cNvSpPr txBox="1"/>
          <p:nvPr/>
        </p:nvSpPr>
        <p:spPr>
          <a:xfrm>
            <a:off x="1269314" y="160586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후추 노이즈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0567B-9E83-4FD3-8035-0C9AE3B3CE37}"/>
              </a:ext>
            </a:extLst>
          </p:cNvPr>
          <p:cNvSpPr txBox="1"/>
          <p:nvPr/>
        </p:nvSpPr>
        <p:spPr>
          <a:xfrm>
            <a:off x="4401453" y="160586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소금 노이즈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CD57F4D-9BA9-4349-9427-3675314FE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51329" r="39256" b="533"/>
          <a:stretch/>
        </p:blipFill>
        <p:spPr bwMode="auto">
          <a:xfrm>
            <a:off x="8738277" y="-1"/>
            <a:ext cx="3440772" cy="326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5D71CE5-FED6-4F0C-A4F5-16D869D27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2" t="51329" b="533"/>
          <a:stretch/>
        </p:blipFill>
        <p:spPr bwMode="auto">
          <a:xfrm>
            <a:off x="8751228" y="3591813"/>
            <a:ext cx="3440772" cy="326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F795C1-721B-4AD8-9188-E22E5474A33D}"/>
              </a:ext>
            </a:extLst>
          </p:cNvPr>
          <p:cNvSpPr txBox="1"/>
          <p:nvPr/>
        </p:nvSpPr>
        <p:spPr>
          <a:xfrm>
            <a:off x="3951516" y="0"/>
            <a:ext cx="4799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콘트라 조화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하모닉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평균 필터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= 1.5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288062-162C-4B02-B269-72D1966BA616}"/>
              </a:ext>
            </a:extLst>
          </p:cNvPr>
          <p:cNvSpPr txBox="1"/>
          <p:nvPr/>
        </p:nvSpPr>
        <p:spPr>
          <a:xfrm>
            <a:off x="3832767" y="6465687"/>
            <a:ext cx="4905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콘트라 조화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하모닉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평균 필터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= -1.5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7C3CBD-448D-4420-BB60-2E202340FA52}"/>
              </a:ext>
            </a:extLst>
          </p:cNvPr>
          <p:cNvCxnSpPr>
            <a:endCxn id="19" idx="1"/>
          </p:cNvCxnSpPr>
          <p:nvPr/>
        </p:nvCxnSpPr>
        <p:spPr>
          <a:xfrm flipV="1">
            <a:off x="1724660" y="1633093"/>
            <a:ext cx="7013617" cy="19928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9AD08C-C44E-4394-97B8-2FAF68ECDBE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198338" y="3667513"/>
            <a:ext cx="3552890" cy="1557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635906" y="3252739"/>
            <a:ext cx="3890810" cy="2121639"/>
            <a:chOff x="7845728" y="3843583"/>
            <a:chExt cx="3890810" cy="2121639"/>
          </a:xfrm>
        </p:grpSpPr>
        <p:sp>
          <p:nvSpPr>
            <p:cNvPr id="6" name="TextBox 5"/>
            <p:cNvSpPr txBox="1"/>
            <p:nvPr/>
          </p:nvSpPr>
          <p:spPr>
            <a:xfrm>
              <a:off x="7845728" y="3843583"/>
              <a:ext cx="38908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변환</a:t>
              </a:r>
              <a:endPara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51808" y="5503557"/>
              <a:ext cx="184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966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281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콘트라 조화 평균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393DD41-C0E2-4533-B2F3-A6F54A45C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1" b="51862"/>
          <a:stretch/>
        </p:blipFill>
        <p:spPr bwMode="auto">
          <a:xfrm>
            <a:off x="-1" y="1985947"/>
            <a:ext cx="6961373" cy="326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7EC558-050C-4041-9831-0049F0595A8A}"/>
              </a:ext>
            </a:extLst>
          </p:cNvPr>
          <p:cNvSpPr txBox="1"/>
          <p:nvPr/>
        </p:nvSpPr>
        <p:spPr>
          <a:xfrm>
            <a:off x="1269314" y="160586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후추 노이즈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0567B-9E83-4FD3-8035-0C9AE3B3CE37}"/>
              </a:ext>
            </a:extLst>
          </p:cNvPr>
          <p:cNvSpPr txBox="1"/>
          <p:nvPr/>
        </p:nvSpPr>
        <p:spPr>
          <a:xfrm>
            <a:off x="4401453" y="160586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소금 노이즈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7C3CBD-448D-4420-BB60-2E202340FA5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724660" y="3625985"/>
            <a:ext cx="7086128" cy="1586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9AD08C-C44E-4394-97B8-2FAF68ECDBE3}"/>
              </a:ext>
            </a:extLst>
          </p:cNvPr>
          <p:cNvCxnSpPr>
            <a:cxnSpLocks/>
            <a:endCxn id="14338" idx="1"/>
          </p:cNvCxnSpPr>
          <p:nvPr/>
        </p:nvCxnSpPr>
        <p:spPr>
          <a:xfrm flipV="1">
            <a:off x="5198338" y="1653700"/>
            <a:ext cx="3612450" cy="20138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B93CB42-5A6A-4F35-B94F-9E3ADB8AA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227" r="1244" b="4607"/>
          <a:stretch/>
        </p:blipFill>
        <p:spPr bwMode="auto">
          <a:xfrm>
            <a:off x="8810788" y="-1"/>
            <a:ext cx="3381213" cy="33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81B580-68EA-41A4-8AA0-6FF8DA203290}"/>
              </a:ext>
            </a:extLst>
          </p:cNvPr>
          <p:cNvSpPr txBox="1"/>
          <p:nvPr/>
        </p:nvSpPr>
        <p:spPr>
          <a:xfrm>
            <a:off x="3951516" y="0"/>
            <a:ext cx="4799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콘트라 조화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하모닉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평균 필터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= 1.5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5C95A4-CA91-4247-A7A5-0224B580FF51}"/>
              </a:ext>
            </a:extLst>
          </p:cNvPr>
          <p:cNvSpPr txBox="1"/>
          <p:nvPr/>
        </p:nvSpPr>
        <p:spPr>
          <a:xfrm>
            <a:off x="3832767" y="6465687"/>
            <a:ext cx="4905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콘트라 조화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하모닉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평균 필터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= -1.5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83499930-964C-47A2-94B0-379A27092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0" t="227" r="40032" b="4607"/>
          <a:stretch/>
        </p:blipFill>
        <p:spPr bwMode="auto">
          <a:xfrm>
            <a:off x="8810788" y="3558396"/>
            <a:ext cx="3381213" cy="33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7EC93E-ACDB-4D04-99D4-1814B705CCF7}"/>
              </a:ext>
            </a:extLst>
          </p:cNvPr>
          <p:cNvSpPr txBox="1"/>
          <p:nvPr/>
        </p:nvSpPr>
        <p:spPr>
          <a:xfrm>
            <a:off x="6303122" y="3195097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부호 틀렸을 경우</a:t>
            </a:r>
            <a:endParaRPr lang="en-US" altLang="ko-KR" sz="20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51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2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순서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통계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19F7B7-A958-4378-B423-CF39988FD3BB}"/>
              </a:ext>
            </a:extLst>
          </p:cNvPr>
          <p:cNvGrpSpPr/>
          <p:nvPr/>
        </p:nvGrpSpPr>
        <p:grpSpPr>
          <a:xfrm>
            <a:off x="4956470" y="1069757"/>
            <a:ext cx="5553554" cy="978745"/>
            <a:chOff x="6796429" y="1608522"/>
            <a:chExt cx="5553554" cy="9787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04FC5-0B73-4B92-9635-36775391B3F5}"/>
                </a:ext>
              </a:extLst>
            </p:cNvPr>
            <p:cNvSpPr txBox="1"/>
            <p:nvPr/>
          </p:nvSpPr>
          <p:spPr>
            <a:xfrm>
              <a:off x="6796429" y="1608522"/>
              <a:ext cx="3679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중간값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/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최대값 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최소값 필터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E354D6-EECB-4CF7-9619-D6D8548DFB1D}"/>
                </a:ext>
              </a:extLst>
            </p:cNvPr>
            <p:cNvSpPr txBox="1"/>
            <p:nvPr/>
          </p:nvSpPr>
          <p:spPr>
            <a:xfrm>
              <a:off x="6800066" y="2064047"/>
              <a:ext cx="5549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윈도우 내 값들을 정렬한 뒤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중간값을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적용하면 중간값 필터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최대값을 적용하면 최댓값 필터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최솟값을 적용하면 최솟값 필터다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096411-9CB0-4C42-A7FE-F44F493D18CE}"/>
              </a:ext>
            </a:extLst>
          </p:cNvPr>
          <p:cNvGrpSpPr/>
          <p:nvPr/>
        </p:nvGrpSpPr>
        <p:grpSpPr>
          <a:xfrm>
            <a:off x="4956470" y="4099285"/>
            <a:ext cx="6356658" cy="978745"/>
            <a:chOff x="6796429" y="1608522"/>
            <a:chExt cx="6356658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E9811-940E-46F7-9AEF-0F88D435A211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중간점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필터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737639-45E7-4DBF-9F0F-92DBD315BF17}"/>
                </a:ext>
              </a:extLst>
            </p:cNvPr>
            <p:cNvSpPr txBox="1"/>
            <p:nvPr/>
          </p:nvSpPr>
          <p:spPr>
            <a:xfrm>
              <a:off x="6800066" y="2064047"/>
              <a:ext cx="6353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윈도우 상에서 값들을 정렬한 뒤 최댓값과 최솟값의 평균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중간점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취한다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가우시안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노이즈나 균일 노이즈 같은 랜덤하게 분포된 노이즈에 잘 동작한다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88DB2A0-4D58-4296-A8F8-77C45B29C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70" y="2103917"/>
            <a:ext cx="3183249" cy="1597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640D54-3A1E-46D1-B081-8DB287E9E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470" y="5133445"/>
            <a:ext cx="5159987" cy="666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DFEB63-1A1F-4BDC-8587-785655514FD5}"/>
              </a:ext>
            </a:extLst>
          </p:cNvPr>
          <p:cNvSpPr txBox="1"/>
          <p:nvPr/>
        </p:nvSpPr>
        <p:spPr>
          <a:xfrm>
            <a:off x="8015561" y="2318848"/>
            <a:ext cx="4201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소금</a:t>
            </a:r>
            <a:r>
              <a:rPr lang="en-US" altLang="ko-KR" sz="1200" b="1" dirty="0"/>
              <a:t>-</a:t>
            </a:r>
            <a:r>
              <a:rPr lang="ko-KR" altLang="en-US" sz="1200" b="1" dirty="0"/>
              <a:t>후추 노이즈에 효과적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선형 </a:t>
            </a:r>
            <a:r>
              <a:rPr lang="ko-KR" altLang="en-US" sz="1200" b="1" dirty="0" err="1"/>
              <a:t>스무딩</a:t>
            </a:r>
            <a:r>
              <a:rPr lang="ko-KR" altLang="en-US" sz="1200" b="1" dirty="0"/>
              <a:t> 보다 적은 </a:t>
            </a:r>
            <a:r>
              <a:rPr lang="ko-KR" altLang="en-US" sz="1200" b="1" dirty="0" err="1"/>
              <a:t>블러링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43F6C5-7F8F-4843-9DB1-9154436032EB}"/>
              </a:ext>
            </a:extLst>
          </p:cNvPr>
          <p:cNvSpPr txBox="1"/>
          <p:nvPr/>
        </p:nvSpPr>
        <p:spPr>
          <a:xfrm>
            <a:off x="8015561" y="2770387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가장 밝은 점 찾는데 유용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후추 노이즈 감소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91003-7898-4672-A3D9-20612F4324E0}"/>
              </a:ext>
            </a:extLst>
          </p:cNvPr>
          <p:cNvSpPr txBox="1"/>
          <p:nvPr/>
        </p:nvSpPr>
        <p:spPr>
          <a:xfrm>
            <a:off x="8015561" y="3219210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가장 어두운 점 찾는데 유용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소금 노이즈 감소</a:t>
            </a:r>
          </a:p>
        </p:txBody>
      </p:sp>
    </p:spTree>
    <p:extLst>
      <p:ext uri="{BB962C8B-B14F-4D97-AF65-F5344CB8AC3E}">
        <p14:creationId xmlns:p14="http://schemas.microsoft.com/office/powerpoint/2010/main" val="167238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2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순서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통계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19F7B7-A958-4378-B423-CF39988FD3BB}"/>
              </a:ext>
            </a:extLst>
          </p:cNvPr>
          <p:cNvGrpSpPr/>
          <p:nvPr/>
        </p:nvGrpSpPr>
        <p:grpSpPr>
          <a:xfrm>
            <a:off x="4956470" y="2185575"/>
            <a:ext cx="7243119" cy="978745"/>
            <a:chOff x="6796429" y="1608522"/>
            <a:chExt cx="7243119" cy="9787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04FC5-0B73-4B92-9635-36775391B3F5}"/>
                </a:ext>
              </a:extLst>
            </p:cNvPr>
            <p:cNvSpPr txBox="1"/>
            <p:nvPr/>
          </p:nvSpPr>
          <p:spPr>
            <a:xfrm>
              <a:off x="6796429" y="1608522"/>
              <a:ext cx="2972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Alpha-</a:t>
              </a:r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트리밍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평균 필터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E354D6-EECB-4CF7-9619-D6D8548DFB1D}"/>
                </a:ext>
              </a:extLst>
            </p:cNvPr>
            <p:cNvSpPr txBox="1"/>
            <p:nvPr/>
          </p:nvSpPr>
          <p:spPr>
            <a:xfrm>
              <a:off x="6800066" y="2064047"/>
              <a:ext cx="72394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d/2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개의 가장 낮은 밝기 값과 가장 높은 밝기 값을 제외하고 나머지의 평균을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소금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후추 노이즈와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가우시안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노이즈가 조합된 경우 좋은 결과를 얻을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A4A1C30-AC8F-462F-A030-1A9D8E0F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70" y="3219735"/>
            <a:ext cx="3402480" cy="9721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93497F-77EF-421B-AF32-73CD2034C412}"/>
              </a:ext>
            </a:extLst>
          </p:cNvPr>
          <p:cNvSpPr txBox="1"/>
          <p:nvPr/>
        </p:nvSpPr>
        <p:spPr>
          <a:xfrm>
            <a:off x="8358950" y="3399169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d = </a:t>
            </a:r>
            <a:r>
              <a:rPr lang="ko-KR" altLang="en-US" sz="1200" b="1" dirty="0"/>
              <a:t>극단적인 값을 얼마나 무시할 지</a:t>
            </a:r>
            <a:endParaRPr lang="en-US" altLang="ko-KR" sz="1200" b="1" dirty="0"/>
          </a:p>
          <a:p>
            <a:r>
              <a:rPr lang="en-US" altLang="ko-KR" sz="1200" b="1" dirty="0"/>
              <a:t>d=0,	</a:t>
            </a:r>
            <a:r>
              <a:rPr lang="ko-KR" altLang="en-US" sz="1200" b="1" dirty="0"/>
              <a:t>산술 평균 필터</a:t>
            </a:r>
            <a:endParaRPr lang="en-US" altLang="ko-KR" sz="1200" b="1" dirty="0"/>
          </a:p>
          <a:p>
            <a:r>
              <a:rPr lang="en-US" altLang="ko-KR" sz="1200" b="1" dirty="0"/>
              <a:t>d=mn-1,	</a:t>
            </a:r>
            <a:r>
              <a:rPr lang="ko-KR" altLang="en-US" sz="1200" b="1" dirty="0"/>
              <a:t>중간값 필터</a:t>
            </a:r>
          </a:p>
        </p:txBody>
      </p:sp>
    </p:spTree>
    <p:extLst>
      <p:ext uri="{BB962C8B-B14F-4D97-AF65-F5344CB8AC3E}">
        <p14:creationId xmlns:p14="http://schemas.microsoft.com/office/powerpoint/2010/main" val="212641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중간값 필터 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7D2A5D3-42F1-4F78-8179-3D3D13C3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2" b="-521"/>
          <a:stretch/>
        </p:blipFill>
        <p:spPr bwMode="auto">
          <a:xfrm>
            <a:off x="4809485" y="11510"/>
            <a:ext cx="7008600" cy="68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11EB1AC-3673-496B-BDF7-76F205D5E8EB}"/>
              </a:ext>
            </a:extLst>
          </p:cNvPr>
          <p:cNvCxnSpPr/>
          <p:nvPr/>
        </p:nvCxnSpPr>
        <p:spPr>
          <a:xfrm>
            <a:off x="6734629" y="1770743"/>
            <a:ext cx="31060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D2538A-DDE1-4DA0-9537-C57C6B0A4644}"/>
              </a:ext>
            </a:extLst>
          </p:cNvPr>
          <p:cNvCxnSpPr>
            <a:cxnSpLocks/>
          </p:cNvCxnSpPr>
          <p:nvPr/>
        </p:nvCxnSpPr>
        <p:spPr>
          <a:xfrm flipH="1">
            <a:off x="6734629" y="1770742"/>
            <a:ext cx="3106057" cy="3316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60DD0-D4FD-4437-894B-2F5681145387}"/>
              </a:ext>
            </a:extLst>
          </p:cNvPr>
          <p:cNvCxnSpPr/>
          <p:nvPr/>
        </p:nvCxnSpPr>
        <p:spPr>
          <a:xfrm>
            <a:off x="6734629" y="5087257"/>
            <a:ext cx="31060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07D578-804B-4E8C-9703-02C2E39CCA80}"/>
              </a:ext>
            </a:extLst>
          </p:cNvPr>
          <p:cNvSpPr txBox="1"/>
          <p:nvPr/>
        </p:nvSpPr>
        <p:spPr>
          <a:xfrm>
            <a:off x="8911358" y="1385833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중간값 필터 </a:t>
            </a:r>
            <a:r>
              <a:rPr lang="en-US" altLang="ko-KR" b="1" dirty="0">
                <a:solidFill>
                  <a:srgbClr val="FFFF00"/>
                </a:solidFill>
              </a:rPr>
              <a:t>1</a:t>
            </a:r>
            <a:r>
              <a:rPr lang="ko-KR" altLang="en-US" b="1" dirty="0">
                <a:solidFill>
                  <a:srgbClr val="FFFF00"/>
                </a:solidFill>
              </a:rPr>
              <a:t>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02B0A-4DFD-4D8C-BE43-FFCE1FFA1D71}"/>
              </a:ext>
            </a:extLst>
          </p:cNvPr>
          <p:cNvSpPr txBox="1"/>
          <p:nvPr/>
        </p:nvSpPr>
        <p:spPr>
          <a:xfrm>
            <a:off x="5804726" y="514754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중간값 필터 </a:t>
            </a:r>
            <a:r>
              <a:rPr lang="en-US" altLang="ko-KR" b="1" dirty="0">
                <a:solidFill>
                  <a:srgbClr val="FFFF00"/>
                </a:solidFill>
              </a:rPr>
              <a:t>2</a:t>
            </a:r>
            <a:r>
              <a:rPr lang="ko-KR" altLang="en-US" b="1" dirty="0">
                <a:solidFill>
                  <a:srgbClr val="FFFF00"/>
                </a:solidFill>
              </a:rPr>
              <a:t>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D8EED5-F18D-4B3F-BFF2-571F4CA37B36}"/>
              </a:ext>
            </a:extLst>
          </p:cNvPr>
          <p:cNvSpPr txBox="1"/>
          <p:nvPr/>
        </p:nvSpPr>
        <p:spPr>
          <a:xfrm>
            <a:off x="9288155" y="514754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중간값 필터 </a:t>
            </a:r>
            <a:r>
              <a:rPr lang="en-US" altLang="ko-KR" b="1" dirty="0">
                <a:solidFill>
                  <a:srgbClr val="FFFF00"/>
                </a:solidFill>
              </a:rPr>
              <a:t>3</a:t>
            </a:r>
            <a:r>
              <a:rPr lang="ko-KR" altLang="en-US" b="1" dirty="0">
                <a:solidFill>
                  <a:srgbClr val="FFFF00"/>
                </a:solidFill>
              </a:rPr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74040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945BF28-59B8-45C0-950B-8E04C1E08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9" t="31905" r="395" b="53"/>
          <a:stretch/>
        </p:blipFill>
        <p:spPr bwMode="auto">
          <a:xfrm>
            <a:off x="5473888" y="146518"/>
            <a:ext cx="6718112" cy="656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1E832D1-9F81-4A7D-BCDC-4C9932B5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4" r="-1620" b="67989"/>
          <a:stretch/>
        </p:blipFill>
        <p:spPr bwMode="auto">
          <a:xfrm>
            <a:off x="-1" y="4441371"/>
            <a:ext cx="5481556" cy="24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AF8B70-6066-4D1D-946D-CDAD287D3D41}"/>
              </a:ext>
            </a:extLst>
          </p:cNvPr>
          <p:cNvSpPr txBox="1"/>
          <p:nvPr/>
        </p:nvSpPr>
        <p:spPr>
          <a:xfrm>
            <a:off x="733153" y="407203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균일 노이즈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C7894-7900-4325-B219-1648D87F8354}"/>
              </a:ext>
            </a:extLst>
          </p:cNvPr>
          <p:cNvSpPr txBox="1"/>
          <p:nvPr/>
        </p:nvSpPr>
        <p:spPr>
          <a:xfrm>
            <a:off x="2241999" y="4072039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균일 노이즈 </a:t>
            </a:r>
            <a:r>
              <a:rPr lang="en-US" altLang="ko-KR" b="1" dirty="0"/>
              <a:t>+ </a:t>
            </a:r>
            <a:r>
              <a:rPr lang="ko-KR" altLang="en-US" b="1" dirty="0"/>
              <a:t>소금</a:t>
            </a:r>
            <a:r>
              <a:rPr lang="en-US" altLang="ko-KR" b="1" dirty="0"/>
              <a:t>-</a:t>
            </a:r>
            <a:r>
              <a:rPr lang="ko-KR" altLang="en-US" b="1" dirty="0"/>
              <a:t>후추 노이즈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A9F97-FF8D-435B-976E-D065D6C9409B}"/>
              </a:ext>
            </a:extLst>
          </p:cNvPr>
          <p:cNvSpPr txBox="1"/>
          <p:nvPr/>
        </p:nvSpPr>
        <p:spPr>
          <a:xfrm>
            <a:off x="6331965" y="162057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산술 평균 필터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E5852-4758-48BF-AAD9-8B39E3611DAC}"/>
              </a:ext>
            </a:extLst>
          </p:cNvPr>
          <p:cNvSpPr txBox="1"/>
          <p:nvPr/>
        </p:nvSpPr>
        <p:spPr>
          <a:xfrm>
            <a:off x="9786365" y="162057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기하 평균 필터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70B55B-6510-4576-A25C-911D34D42A31}"/>
              </a:ext>
            </a:extLst>
          </p:cNvPr>
          <p:cNvSpPr txBox="1"/>
          <p:nvPr/>
        </p:nvSpPr>
        <p:spPr>
          <a:xfrm>
            <a:off x="6331965" y="487557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FF00"/>
                </a:solidFill>
              </a:rPr>
              <a:t>중간값 필터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5434B-A486-4493-813A-C27D4E4701EE}"/>
              </a:ext>
            </a:extLst>
          </p:cNvPr>
          <p:cNvSpPr txBox="1"/>
          <p:nvPr/>
        </p:nvSpPr>
        <p:spPr>
          <a:xfrm>
            <a:off x="9305463" y="4875573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Alpha-</a:t>
            </a:r>
            <a:r>
              <a:rPr lang="ko-KR" altLang="en-US" b="1" dirty="0" err="1">
                <a:solidFill>
                  <a:srgbClr val="FFFF00"/>
                </a:solidFill>
              </a:rPr>
              <a:t>트리밍</a:t>
            </a:r>
            <a:r>
              <a:rPr lang="ko-KR" altLang="en-US" b="1" dirty="0">
                <a:solidFill>
                  <a:srgbClr val="FFFF00"/>
                </a:solidFill>
              </a:rPr>
              <a:t> 평균 필터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9B739D4-7E74-4A28-B748-6489F593671D}"/>
              </a:ext>
            </a:extLst>
          </p:cNvPr>
          <p:cNvCxnSpPr>
            <a:endCxn id="20" idx="2"/>
          </p:cNvCxnSpPr>
          <p:nvPr/>
        </p:nvCxnSpPr>
        <p:spPr>
          <a:xfrm flipV="1">
            <a:off x="4064000" y="1989910"/>
            <a:ext cx="3134549" cy="36416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6B04443-31B8-42A2-8655-7D01251A1B37}"/>
              </a:ext>
            </a:extLst>
          </p:cNvPr>
          <p:cNvCxnSpPr>
            <a:endCxn id="21" idx="2"/>
          </p:cNvCxnSpPr>
          <p:nvPr/>
        </p:nvCxnSpPr>
        <p:spPr>
          <a:xfrm flipV="1">
            <a:off x="4064000" y="1989910"/>
            <a:ext cx="6588949" cy="36561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713F7E-57C9-4B37-B4B1-3517ED9E207D}"/>
              </a:ext>
            </a:extLst>
          </p:cNvPr>
          <p:cNvCxnSpPr>
            <a:endCxn id="22" idx="2"/>
          </p:cNvCxnSpPr>
          <p:nvPr/>
        </p:nvCxnSpPr>
        <p:spPr>
          <a:xfrm flipV="1">
            <a:off x="4064000" y="5244905"/>
            <a:ext cx="2978256" cy="38663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A47FA34-F8B3-4819-A5BF-B9E01A8C5CAD}"/>
              </a:ext>
            </a:extLst>
          </p:cNvPr>
          <p:cNvCxnSpPr/>
          <p:nvPr/>
        </p:nvCxnSpPr>
        <p:spPr>
          <a:xfrm flipV="1">
            <a:off x="4064000" y="5237422"/>
            <a:ext cx="6386286" cy="39412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26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  <p:bldP spid="22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적응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096411-9CB0-4C42-A7FE-F44F493D18CE}"/>
              </a:ext>
            </a:extLst>
          </p:cNvPr>
          <p:cNvGrpSpPr/>
          <p:nvPr/>
        </p:nvGrpSpPr>
        <p:grpSpPr>
          <a:xfrm>
            <a:off x="4956470" y="1834738"/>
            <a:ext cx="5755533" cy="1840520"/>
            <a:chOff x="6796429" y="1762097"/>
            <a:chExt cx="5755533" cy="18405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E9811-940E-46F7-9AEF-0F88D435A211}"/>
                </a:ext>
              </a:extLst>
            </p:cNvPr>
            <p:cNvSpPr txBox="1"/>
            <p:nvPr/>
          </p:nvSpPr>
          <p:spPr>
            <a:xfrm>
              <a:off x="6796429" y="176209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737639-45E7-4DBF-9F0F-92DBD315BF17}"/>
                </a:ext>
              </a:extLst>
            </p:cNvPr>
            <p:cNvSpPr txBox="1"/>
            <p:nvPr/>
          </p:nvSpPr>
          <p:spPr>
            <a:xfrm>
              <a:off x="6800066" y="2217622"/>
              <a:ext cx="575189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직각사각형 윈도우 내의 통계적 특성에 기반하여 작용이 변하는 필터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성능이 향상된 대신 필터의 복잡도가 높아진다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통계적 특성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평균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=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전체적 밝기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분산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=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콘트라스트 분포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770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적응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19F7B7-A958-4378-B423-CF39988FD3BB}"/>
              </a:ext>
            </a:extLst>
          </p:cNvPr>
          <p:cNvGrpSpPr/>
          <p:nvPr/>
        </p:nvGrpSpPr>
        <p:grpSpPr>
          <a:xfrm>
            <a:off x="4956470" y="142657"/>
            <a:ext cx="6941755" cy="763302"/>
            <a:chOff x="6796429" y="1608522"/>
            <a:chExt cx="6941755" cy="763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04FC5-0B73-4B92-9635-36775391B3F5}"/>
                </a:ext>
              </a:extLst>
            </p:cNvPr>
            <p:cNvSpPr txBox="1"/>
            <p:nvPr/>
          </p:nvSpPr>
          <p:spPr>
            <a:xfrm>
              <a:off x="6796429" y="1608522"/>
              <a:ext cx="39004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적응적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지역적 노이즈 감소 필터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E354D6-EECB-4CF7-9619-D6D8548DFB1D}"/>
                </a:ext>
              </a:extLst>
            </p:cNvPr>
            <p:cNvSpPr txBox="1"/>
            <p:nvPr/>
          </p:nvSpPr>
          <p:spPr>
            <a:xfrm>
              <a:off x="6800066" y="2064047"/>
              <a:ext cx="69381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직사각형 필터의 중심인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(x, y)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대해 다음과 같은 통계적 수량을 기반으로 작동한다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5B86E87-3DB2-4443-A7D5-DCBB168C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70" y="961374"/>
            <a:ext cx="4745656" cy="16162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2BFF0A-037A-4DD7-BA24-A8B5E6487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470" y="2633063"/>
            <a:ext cx="5055155" cy="12723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BE49B6-C9A9-4988-BD62-FAC99541A07E}"/>
              </a:ext>
            </a:extLst>
          </p:cNvPr>
          <p:cNvSpPr txBox="1"/>
          <p:nvPr/>
        </p:nvSpPr>
        <p:spPr>
          <a:xfrm>
            <a:off x="10011625" y="2756170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영상에 노이즈 </a:t>
            </a:r>
            <a:r>
              <a:rPr lang="en-US" altLang="ko-KR" sz="1200" b="1" dirty="0"/>
              <a:t>X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7DC91-E67D-41AF-A4AC-735E79D66177}"/>
              </a:ext>
            </a:extLst>
          </p:cNvPr>
          <p:cNvSpPr txBox="1"/>
          <p:nvPr/>
        </p:nvSpPr>
        <p:spPr>
          <a:xfrm>
            <a:off x="10011625" y="3119362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엣지라면</a:t>
            </a:r>
            <a:r>
              <a:rPr lang="ko-KR" altLang="en-US" sz="1200" b="1" dirty="0"/>
              <a:t> 입력 그대로 반환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138FB0-B2F8-40DA-BAF5-EC6C11A4BA3A}"/>
              </a:ext>
            </a:extLst>
          </p:cNvPr>
          <p:cNvSpPr txBox="1"/>
          <p:nvPr/>
        </p:nvSpPr>
        <p:spPr>
          <a:xfrm>
            <a:off x="10011625" y="3482554"/>
            <a:ext cx="22349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필터 내의 분산이</a:t>
            </a:r>
            <a:endParaRPr lang="en-US" altLang="ko-KR" sz="1200" b="1" dirty="0"/>
          </a:p>
          <a:p>
            <a:r>
              <a:rPr lang="ko-KR" altLang="en-US" sz="1200" b="1" dirty="0"/>
              <a:t>전체 분산과 같다</a:t>
            </a:r>
            <a:endParaRPr lang="en-US" altLang="ko-KR" sz="1200" b="1" dirty="0"/>
          </a:p>
          <a:p>
            <a:r>
              <a:rPr lang="en-US" altLang="ko-KR" sz="1200" b="1" dirty="0"/>
              <a:t>=&gt;</a:t>
            </a:r>
          </a:p>
          <a:p>
            <a:r>
              <a:rPr lang="ko-KR" altLang="en-US" sz="1200" b="1" dirty="0"/>
              <a:t>전체 영상에 부가된 노이즈와</a:t>
            </a:r>
            <a:endParaRPr lang="en-US" altLang="ko-KR" sz="1200" b="1" dirty="0"/>
          </a:p>
          <a:p>
            <a:r>
              <a:rPr lang="ko-KR" altLang="en-US" sz="1200" b="1" dirty="0"/>
              <a:t>필터 내의 노이즈가 동일하다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=&gt;</a:t>
            </a:r>
          </a:p>
          <a:p>
            <a:r>
              <a:rPr lang="ko-KR" altLang="en-US" sz="1200" b="1" dirty="0"/>
              <a:t>산술 평균으로 노이즈 감쇠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021E93A-C8A5-4EB0-ACA6-583607474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470" y="3960864"/>
            <a:ext cx="3438230" cy="90370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6A763CD-C629-4F5E-8D0C-F05A197B3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469" y="4919982"/>
            <a:ext cx="5814694" cy="152663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A4CC34-BA72-4A08-AF0E-94219B4EDCFC}"/>
              </a:ext>
            </a:extLst>
          </p:cNvPr>
          <p:cNvCxnSpPr/>
          <p:nvPr/>
        </p:nvCxnSpPr>
        <p:spPr>
          <a:xfrm>
            <a:off x="6926580" y="3840480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92F747E-B16E-46E8-BDC0-41849D5347CA}"/>
              </a:ext>
            </a:extLst>
          </p:cNvPr>
          <p:cNvCxnSpPr>
            <a:cxnSpLocks/>
          </p:cNvCxnSpPr>
          <p:nvPr/>
        </p:nvCxnSpPr>
        <p:spPr>
          <a:xfrm>
            <a:off x="9845255" y="3625985"/>
            <a:ext cx="2616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3378D9F-A543-4E88-8D25-AE34BFB099FD}"/>
              </a:ext>
            </a:extLst>
          </p:cNvPr>
          <p:cNvCxnSpPr>
            <a:cxnSpLocks/>
          </p:cNvCxnSpPr>
          <p:nvPr/>
        </p:nvCxnSpPr>
        <p:spPr>
          <a:xfrm>
            <a:off x="9845255" y="3257685"/>
            <a:ext cx="2616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D1DEE6E-BF3A-48AC-9187-8EA9AC739A8E}"/>
              </a:ext>
            </a:extLst>
          </p:cNvPr>
          <p:cNvCxnSpPr>
            <a:cxnSpLocks/>
          </p:cNvCxnSpPr>
          <p:nvPr/>
        </p:nvCxnSpPr>
        <p:spPr>
          <a:xfrm>
            <a:off x="9845255" y="2902085"/>
            <a:ext cx="2616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FB7C23-B65D-4066-B62E-644C64F69A42}"/>
                  </a:ext>
                </a:extLst>
              </p:cNvPr>
              <p:cNvSpPr txBox="1"/>
              <p:nvPr/>
            </p:nvSpPr>
            <p:spPr>
              <a:xfrm>
                <a:off x="926639" y="4122253"/>
                <a:ext cx="5748946" cy="988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4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  <m:sup>
                        <m:r>
                          <a:rPr lang="en-US" altLang="ko-KR" sz="14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ko-KR" altLang="en-US" sz="1400" b="1" dirty="0">
                    <a:solidFill>
                      <a:schemeClr val="accent5"/>
                    </a:solidFill>
                  </a:rPr>
                  <a:t>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ko-KR" sz="1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  <m:sup>
                            <m:r>
                              <a:rPr lang="en-US" altLang="ko-KR" sz="1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ko-KR" sz="14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ko-KR" altLang="en-US" sz="1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  <m:sup>
                        <m:r>
                          <a:rPr lang="en-US" altLang="ko-KR" sz="1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ko-KR" altLang="en-US" sz="1400" b="1" dirty="0">
                    <a:solidFill>
                      <a:schemeClr val="accent5"/>
                    </a:solidFill>
                  </a:rPr>
                  <a:t> 이라는 가정을 두고 </a:t>
                </a:r>
                <a:r>
                  <a:rPr lang="ko-KR" altLang="en-US" sz="1400" b="1" dirty="0" err="1">
                    <a:solidFill>
                      <a:schemeClr val="accent5"/>
                    </a:solidFill>
                  </a:rPr>
                  <a:t>하이퍼파라미터처럼</a:t>
                </a:r>
                <a:r>
                  <a:rPr lang="ko-KR" altLang="en-US" sz="1400" b="1" dirty="0">
                    <a:solidFill>
                      <a:schemeClr val="accent5"/>
                    </a:solidFill>
                  </a:rPr>
                  <a:t> </a:t>
                </a:r>
                <a:r>
                  <a:rPr lang="ko-KR" altLang="en-US" sz="1400" b="1" dirty="0" err="1">
                    <a:solidFill>
                      <a:schemeClr val="accent5"/>
                    </a:solidFill>
                  </a:rPr>
                  <a:t>조정해야한다</a:t>
                </a:r>
                <a:r>
                  <a:rPr lang="en-US" altLang="ko-KR" sz="1400" b="1" dirty="0">
                    <a:solidFill>
                      <a:schemeClr val="accent5"/>
                    </a:solidFill>
                  </a:rPr>
                  <a:t>.</a:t>
                </a:r>
              </a:p>
              <a:p>
                <a:endParaRPr lang="en-US" altLang="ko-KR" sz="1400" b="1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>
                    <a:solidFill>
                      <a:schemeClr val="accent5"/>
                    </a:solidFill>
                  </a:rPr>
                  <a:t>너무 낮으면 노이즈 제거 효과 ↓</a:t>
                </a:r>
                <a:endParaRPr lang="en-US" altLang="ko-KR" sz="1400" b="1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>
                    <a:solidFill>
                      <a:schemeClr val="accent5"/>
                    </a:solidFill>
                  </a:rPr>
                  <a:t>너무 높으면 기존 영상보다 평균 더 자주 감산</a:t>
                </a:r>
                <a:endParaRPr lang="en-US" altLang="ko-KR" sz="1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FB7C23-B65D-4066-B62E-644C64F69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39" y="4122253"/>
                <a:ext cx="5748946" cy="988925"/>
              </a:xfrm>
              <a:prstGeom prst="rect">
                <a:avLst/>
              </a:prstGeom>
              <a:blipFill>
                <a:blip r:embed="rId7"/>
                <a:stretch>
                  <a:fillRect l="-106" t="-617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29F990-7BEE-40F4-A981-04B4697B036B}"/>
              </a:ext>
            </a:extLst>
          </p:cNvPr>
          <p:cNvSpPr/>
          <p:nvPr/>
        </p:nvSpPr>
        <p:spPr>
          <a:xfrm>
            <a:off x="6794500" y="4174471"/>
            <a:ext cx="279398" cy="30480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6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35" grpId="0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적응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04FC5-0B73-4B92-9635-36775391B3F5}"/>
              </a:ext>
            </a:extLst>
          </p:cNvPr>
          <p:cNvSpPr txBox="1"/>
          <p:nvPr/>
        </p:nvSpPr>
        <p:spPr>
          <a:xfrm>
            <a:off x="4956470" y="142657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적응적</a:t>
            </a:r>
            <a:r>
              <a:rPr lang="en-US" altLang="ko-KR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지역적 노이즈 감소 필터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7597D12-A85B-49F7-AF7C-DA33E7B82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b="739"/>
          <a:stretch/>
        </p:blipFill>
        <p:spPr bwMode="auto">
          <a:xfrm>
            <a:off x="4956470" y="568956"/>
            <a:ext cx="6440649" cy="627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F9D638-920F-4E56-AA90-B0FE6D22A3F7}"/>
              </a:ext>
            </a:extLst>
          </p:cNvPr>
          <p:cNvSpPr txBox="1"/>
          <p:nvPr/>
        </p:nvSpPr>
        <p:spPr>
          <a:xfrm>
            <a:off x="5384387" y="1729194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FF00"/>
                </a:solidFill>
              </a:rPr>
              <a:t>평균 </a:t>
            </a:r>
            <a:r>
              <a:rPr lang="en-US" altLang="ko-KR" b="1" dirty="0">
                <a:solidFill>
                  <a:srgbClr val="FFFF00"/>
                </a:solidFill>
              </a:rPr>
              <a:t>0, </a:t>
            </a:r>
            <a:r>
              <a:rPr lang="ko-KR" altLang="en-US" b="1" dirty="0">
                <a:solidFill>
                  <a:srgbClr val="FFFF00"/>
                </a:solidFill>
              </a:rPr>
              <a:t>분산 </a:t>
            </a:r>
            <a:r>
              <a:rPr lang="en-US" altLang="ko-KR" b="1" dirty="0">
                <a:solidFill>
                  <a:srgbClr val="FFFF00"/>
                </a:solidFill>
              </a:rPr>
              <a:t>1000</a:t>
            </a:r>
          </a:p>
          <a:p>
            <a:pPr algn="ctr"/>
            <a:endParaRPr lang="en-US" altLang="ko-KR" b="1" dirty="0">
              <a:solidFill>
                <a:srgbClr val="FFFF00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FFFF00"/>
                </a:solidFill>
              </a:rPr>
              <a:t>가우시안</a:t>
            </a:r>
            <a:r>
              <a:rPr lang="ko-KR" altLang="en-US" b="1" dirty="0">
                <a:solidFill>
                  <a:srgbClr val="FFFF00"/>
                </a:solidFill>
              </a:rPr>
              <a:t> 노이즈 영상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D60FEF-BA21-4E9D-956C-5DDFF0122846}"/>
              </a:ext>
            </a:extLst>
          </p:cNvPr>
          <p:cNvSpPr txBox="1"/>
          <p:nvPr/>
        </p:nvSpPr>
        <p:spPr>
          <a:xfrm>
            <a:off x="8962447" y="2006193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rgbClr val="FFFF00"/>
                </a:solidFill>
              </a:rPr>
              <a:t>산술 평균 필터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203032-9E14-411F-9CB0-511EA9E5233F}"/>
              </a:ext>
            </a:extLst>
          </p:cNvPr>
          <p:cNvSpPr txBox="1"/>
          <p:nvPr/>
        </p:nvSpPr>
        <p:spPr>
          <a:xfrm>
            <a:off x="5730635" y="5060239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FF00"/>
                </a:solidFill>
              </a:rPr>
              <a:t>기하 평균 필터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CD8F18-E06B-4264-80BF-554502C0C327}"/>
                  </a:ext>
                </a:extLst>
              </p:cNvPr>
              <p:cNvSpPr txBox="1"/>
              <p:nvPr/>
            </p:nvSpPr>
            <p:spPr>
              <a:xfrm>
                <a:off x="8397603" y="5060239"/>
                <a:ext cx="2738250" cy="960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FFF00"/>
                    </a:solidFill>
                  </a:rPr>
                  <a:t>적응형 노이즈 감소 필터</a:t>
                </a:r>
                <a:endParaRPr lang="en-US" altLang="ko-KR" b="1" dirty="0">
                  <a:solidFill>
                    <a:srgbClr val="FFFF00"/>
                  </a:solidFill>
                </a:endParaRPr>
              </a:p>
              <a:p>
                <a:pPr algn="ctr"/>
                <a:endParaRPr lang="en-US" altLang="ko-KR" b="1" dirty="0">
                  <a:solidFill>
                    <a:srgbClr val="FFFF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  <m:sup>
                        <m:r>
                          <a:rPr lang="en-US" altLang="ko-KR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ko-KR" b="1" dirty="0">
                    <a:solidFill>
                      <a:srgbClr val="FFFF00"/>
                    </a:solidFill>
                  </a:rPr>
                  <a:t>= 1000</a:t>
                </a:r>
                <a:endParaRPr lang="ko-KR" alt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CD8F18-E06B-4264-80BF-554502C0C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03" y="5060239"/>
                <a:ext cx="2738250" cy="960969"/>
              </a:xfrm>
              <a:prstGeom prst="rect">
                <a:avLst/>
              </a:prstGeom>
              <a:blipFill>
                <a:blip r:embed="rId4"/>
                <a:stretch>
                  <a:fillRect l="-1782" t="-3165" r="-1336" b="-5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8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적응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19F7B7-A958-4378-B423-CF39988FD3BB}"/>
              </a:ext>
            </a:extLst>
          </p:cNvPr>
          <p:cNvGrpSpPr/>
          <p:nvPr/>
        </p:nvGrpSpPr>
        <p:grpSpPr>
          <a:xfrm>
            <a:off x="4956470" y="68851"/>
            <a:ext cx="6860001" cy="1409632"/>
            <a:chOff x="6796429" y="1608522"/>
            <a:chExt cx="6860001" cy="14096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04FC5-0B73-4B92-9635-36775391B3F5}"/>
                </a:ext>
              </a:extLst>
            </p:cNvPr>
            <p:cNvSpPr txBox="1"/>
            <p:nvPr/>
          </p:nvSpPr>
          <p:spPr>
            <a:xfrm>
              <a:off x="6796429" y="1608522"/>
              <a:ext cx="24160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적응적 중앙값 필터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E354D6-EECB-4CF7-9619-D6D8548DFB1D}"/>
                </a:ext>
              </a:extLst>
            </p:cNvPr>
            <p:cNvSpPr txBox="1"/>
            <p:nvPr/>
          </p:nvSpPr>
          <p:spPr>
            <a:xfrm>
              <a:off x="6800066" y="2064047"/>
              <a:ext cx="685636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적응적 중앙값 필터는 기존 중앙값 필터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임펄스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발생 빈도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&lt; 0.2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여야 잘 작동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보다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더 큰 확률을 갖는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임펄스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노이즈를 다룰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또한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비임펄스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노이즈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스무딩하는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동안 디테일을 보존할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8083186-4956-4671-BA8B-4F05E796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69" y="1533898"/>
            <a:ext cx="3580929" cy="18951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087A4E-6C23-4140-B97F-2D41A0787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664" y="4092606"/>
            <a:ext cx="3714750" cy="1724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A6E313-592E-45A6-90F2-662E34D66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636" y="3428112"/>
            <a:ext cx="6480835" cy="3448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BC57A3-B547-478C-8D42-5CA6B3D56602}"/>
              </a:ext>
            </a:extLst>
          </p:cNvPr>
          <p:cNvSpPr txBox="1"/>
          <p:nvPr/>
        </p:nvSpPr>
        <p:spPr>
          <a:xfrm>
            <a:off x="5701665" y="5060239"/>
            <a:ext cx="2521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전체적인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소금</a:t>
            </a:r>
            <a:r>
              <a:rPr lang="en-US" altLang="ko-KR" b="1" dirty="0">
                <a:solidFill>
                  <a:srgbClr val="FF0000"/>
                </a:solidFill>
              </a:rPr>
              <a:t>-</a:t>
            </a:r>
            <a:r>
              <a:rPr lang="ko-KR" altLang="en-US" b="1" dirty="0">
                <a:solidFill>
                  <a:srgbClr val="FF0000"/>
                </a:solidFill>
              </a:rPr>
              <a:t>후추 노이즈 제거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D9B06-3367-4DBC-B925-A8D917952BAD}"/>
              </a:ext>
            </a:extLst>
          </p:cNvPr>
          <p:cNvSpPr txBox="1"/>
          <p:nvPr/>
        </p:nvSpPr>
        <p:spPr>
          <a:xfrm>
            <a:off x="8676950" y="5060239"/>
            <a:ext cx="3065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구조 왜곡 최소화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및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남은 소금</a:t>
            </a:r>
            <a:r>
              <a:rPr lang="en-US" altLang="ko-KR" b="1" dirty="0">
                <a:solidFill>
                  <a:srgbClr val="FF0000"/>
                </a:solidFill>
              </a:rPr>
              <a:t>-</a:t>
            </a:r>
            <a:r>
              <a:rPr lang="ko-KR" altLang="en-US" b="1" dirty="0">
                <a:solidFill>
                  <a:srgbClr val="FF0000"/>
                </a:solidFill>
              </a:rPr>
              <a:t>후추 노이즈 제거</a:t>
            </a:r>
          </a:p>
        </p:txBody>
      </p:sp>
    </p:spTree>
    <p:extLst>
      <p:ext uri="{BB962C8B-B14F-4D97-AF65-F5344CB8AC3E}">
        <p14:creationId xmlns:p14="http://schemas.microsoft.com/office/powerpoint/2010/main" val="19807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369833" cy="1163374"/>
            <a:chOff x="960681" y="2615402"/>
            <a:chExt cx="336983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69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복원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 필터링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적응 필터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04FC5-0B73-4B92-9635-36775391B3F5}"/>
              </a:ext>
            </a:extLst>
          </p:cNvPr>
          <p:cNvSpPr txBox="1"/>
          <p:nvPr/>
        </p:nvSpPr>
        <p:spPr>
          <a:xfrm>
            <a:off x="4956470" y="68851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적응적 중앙값 필터의 목적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C276D8-9E0E-4D5B-9D76-FF5B81A0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69" y="468961"/>
            <a:ext cx="6835819" cy="1200182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91C91870-859B-47ED-A6DE-407355CBB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r="65505" b="21428"/>
          <a:stretch/>
        </p:blipFill>
        <p:spPr bwMode="auto">
          <a:xfrm>
            <a:off x="960681" y="3675933"/>
            <a:ext cx="3369832" cy="321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0D2ADB6-E74B-4C66-B54E-BE44E725E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4" r="2760" b="21428"/>
          <a:stretch/>
        </p:blipFill>
        <p:spPr bwMode="auto">
          <a:xfrm>
            <a:off x="4956469" y="1849854"/>
            <a:ext cx="7002607" cy="339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BF59CC-D4AC-479A-AFA8-95689AC0F18A}"/>
              </a:ext>
            </a:extLst>
          </p:cNvPr>
          <p:cNvSpPr txBox="1"/>
          <p:nvPr/>
        </p:nvSpPr>
        <p:spPr>
          <a:xfrm>
            <a:off x="1496243" y="5060239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FF00"/>
                </a:solidFill>
              </a:rPr>
              <a:t>소금</a:t>
            </a:r>
            <a:r>
              <a:rPr lang="en-US" altLang="ko-KR" b="1" dirty="0">
                <a:solidFill>
                  <a:srgbClr val="FFFF00"/>
                </a:solidFill>
              </a:rPr>
              <a:t>-</a:t>
            </a:r>
            <a:r>
              <a:rPr lang="ko-KR" altLang="en-US" b="1" dirty="0">
                <a:solidFill>
                  <a:srgbClr val="FFFF00"/>
                </a:solidFill>
              </a:rPr>
              <a:t>후추 노이즈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385CA-41BA-4031-BEB6-E4715FB12BF4}"/>
              </a:ext>
            </a:extLst>
          </p:cNvPr>
          <p:cNvSpPr txBox="1"/>
          <p:nvPr/>
        </p:nvSpPr>
        <p:spPr>
          <a:xfrm>
            <a:off x="6091235" y="336271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FF00"/>
                </a:solidFill>
              </a:rPr>
              <a:t>중앙값 필터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FB2232-BCDF-42FA-A3CD-916B584353EE}"/>
              </a:ext>
            </a:extLst>
          </p:cNvPr>
          <p:cNvSpPr txBox="1"/>
          <p:nvPr/>
        </p:nvSpPr>
        <p:spPr>
          <a:xfrm>
            <a:off x="9202054" y="3362713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FF00"/>
                </a:solidFill>
              </a:rPr>
              <a:t>적응적 중앙값 필터</a:t>
            </a:r>
          </a:p>
        </p:txBody>
      </p:sp>
    </p:spTree>
    <p:extLst>
      <p:ext uri="{BB962C8B-B14F-4D97-AF65-F5344CB8AC3E}">
        <p14:creationId xmlns:p14="http://schemas.microsoft.com/office/powerpoint/2010/main" val="19441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급수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515165"/>
            <a:ext cx="6276636" cy="978745"/>
            <a:chOff x="6796429" y="1608522"/>
            <a:chExt cx="6276636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급수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627299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어떤 함수 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𝑓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(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𝑡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)</m:t>
                      </m:r>
                    </m:oMath>
                  </a14:m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가 주기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ea typeface="KoPub돋움체 Light" panose="00000300000000000000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𝑇</m:t>
                      </m:r>
                    </m:oMath>
                  </a14:m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연속변수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𝑡</m:t>
                      </m:r>
                    </m:oMath>
                  </a14:m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를 가지고 있다면 해당 함수는 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𝑠𝑖𝑛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, 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𝑐𝑜𝑠</m:t>
                      </m:r>
                    </m:oMath>
                  </a14:m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의</a:t>
                  </a:r>
                  <a:endParaRPr lang="en-US" altLang="ko-KR" sz="1400" dirty="0">
                    <a:ln>
                      <a:solidFill>
                        <a:srgbClr val="4C4747">
                          <a:alpha val="20000"/>
                        </a:srgbClr>
                      </a:solidFill>
                    </a:ln>
                    <a:solidFill>
                      <a:srgbClr val="4C4747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endParaRPr>
                </a:p>
                <a:p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선형 결합으로 표현될 수 있다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627299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37FD015-6997-437D-97CF-D5C41552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10" y="1549325"/>
            <a:ext cx="1819275" cy="8001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9036-B017-4A7D-9D42-0A92E150F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1"/>
          <a:stretch/>
        </p:blipFill>
        <p:spPr bwMode="auto">
          <a:xfrm>
            <a:off x="6748485" y="1649953"/>
            <a:ext cx="3408238" cy="50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B19E52-C82F-41A3-A1E0-9E3C8482D711}"/>
              </a:ext>
            </a:extLst>
          </p:cNvPr>
          <p:cNvSpPr/>
          <p:nvPr/>
        </p:nvSpPr>
        <p:spPr>
          <a:xfrm>
            <a:off x="7292456" y="1649953"/>
            <a:ext cx="2863053" cy="2863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B8A638B-DBF5-4C5D-BF27-D8E6B57890BA}"/>
              </a:ext>
            </a:extLst>
          </p:cNvPr>
          <p:cNvCxnSpPr/>
          <p:nvPr/>
        </p:nvCxnSpPr>
        <p:spPr>
          <a:xfrm>
            <a:off x="8723982" y="4513006"/>
            <a:ext cx="0" cy="314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601BFA2-1F55-4E98-B0BD-5450FEFCD247}"/>
              </a:ext>
            </a:extLst>
          </p:cNvPr>
          <p:cNvSpPr/>
          <p:nvPr/>
        </p:nvSpPr>
        <p:spPr>
          <a:xfrm>
            <a:off x="8746332" y="4548188"/>
            <a:ext cx="204785" cy="20478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5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35694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변환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844449"/>
            <a:ext cx="6161092" cy="767342"/>
            <a:chOff x="6796429" y="1608522"/>
            <a:chExt cx="6161092" cy="7673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변환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6157455" cy="3118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연속 변수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𝑡</m:t>
                      </m:r>
                      <m:r>
                        <a:rPr lang="ko-KR" altLang="en-US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의</m:t>
                      </m:r>
                    </m:oMath>
                  </a14:m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연속 함수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𝑓</m:t>
                      </m:r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(</m:t>
                      </m:r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𝑡</m:t>
                      </m:r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)</m:t>
                      </m:r>
                    </m:oMath>
                  </a14:m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에 대한 푸리에 변환은 다음과 같이 정의된다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6157455" cy="3118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A65F1C4-DF10-4976-9C35-7DF3EFFD0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10" y="1667206"/>
            <a:ext cx="2352675" cy="7239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E5CAB3-1B0E-4789-87ED-E4B1A7E458CB}"/>
              </a:ext>
            </a:extLst>
          </p:cNvPr>
          <p:cNvGrpSpPr/>
          <p:nvPr/>
        </p:nvGrpSpPr>
        <p:grpSpPr>
          <a:xfrm>
            <a:off x="4929210" y="2529129"/>
            <a:ext cx="5362796" cy="767342"/>
            <a:chOff x="6796429" y="1608522"/>
            <a:chExt cx="5362796" cy="767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33DF5-0044-4A8B-A693-F386226988C7}"/>
                </a:ext>
              </a:extLst>
            </p:cNvPr>
            <p:cNvSpPr txBox="1"/>
            <p:nvPr/>
          </p:nvSpPr>
          <p:spPr>
            <a:xfrm>
              <a:off x="6796429" y="1608522"/>
              <a:ext cx="2509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주파수 도메인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공간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D7A8D91-4765-44B6-A4FF-2166619E84DF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5359159" cy="3118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b="0" i="1" smtClean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  <a:latin typeface="Cambria Math" panose="02040503050406030204" pitchFamily="18" charset="0"/>
                              <a:ea typeface="KoPub돋움체 Light" panose="00000300000000000000" pitchFamily="2" charset="-127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  <a:latin typeface="Cambria Math" panose="02040503050406030204" pitchFamily="18" charset="0"/>
                              <a:ea typeface="KoPub돋움체 Light" panose="00000300000000000000" pitchFamily="2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400" i="1">
                                  <a:ln>
                                    <a:solidFill>
                                      <a:srgbClr val="4C4747">
                                        <a:alpha val="20000"/>
                                      </a:srgbClr>
                                    </a:solidFill>
                                  </a:ln>
                                  <a:solidFill>
                                    <a:srgbClr val="4C4747"/>
                                  </a:solidFill>
                                  <a:latin typeface="Cambria Math" panose="02040503050406030204" pitchFamily="18" charset="0"/>
                                  <a:ea typeface="KoPub돋움체 Light" panose="00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n>
                                    <a:solidFill>
                                      <a:srgbClr val="4C4747">
                                        <a:alpha val="20000"/>
                                      </a:srgbClr>
                                    </a:solidFill>
                                  </a:ln>
                                  <a:solidFill>
                                    <a:srgbClr val="4C4747"/>
                                  </a:solidFill>
                                  <a:latin typeface="Cambria Math" panose="02040503050406030204" pitchFamily="18" charset="0"/>
                                  <a:ea typeface="KoPub돋움체 Light" panose="00000300000000000000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=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𝐹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(</m:t>
                      </m:r>
                      <m:r>
                        <a:rPr lang="ko-KR" altLang="en-US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𝜇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)</m:t>
                      </m:r>
                    </m:oMath>
                  </a14:m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라고 쓰기도 하며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,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여</a:t>
                  </a:r>
                  <a14:m>
                    <m:oMath xmlns:m="http://schemas.openxmlformats.org/officeDocument/2006/math">
                      <m:r>
                        <a:rPr lang="ko-KR" altLang="en-US" sz="1400" i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기</m:t>
                      </m:r>
                      <m:r>
                        <a:rPr lang="ko-KR" altLang="en-US" sz="1400" i="1" dirty="0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서</m:t>
                      </m:r>
                      <m:r>
                        <a:rPr lang="en-US" altLang="ko-KR" sz="1400" b="0" i="1" dirty="0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 </m:t>
                      </m:r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𝐹</m:t>
                      </m:r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(</m:t>
                      </m:r>
                      <m:r>
                        <a:rPr lang="ko-KR" altLang="en-US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𝜇</m:t>
                      </m:r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)</m:t>
                      </m:r>
                    </m:oMath>
                  </a14:m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가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정의된 공간이다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D7A8D91-4765-44B6-A4FF-2166619E8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5359159" cy="3118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82F2F3-131B-4FB4-B763-6715D7CC07CB}"/>
              </a:ext>
            </a:extLst>
          </p:cNvPr>
          <p:cNvGrpSpPr/>
          <p:nvPr/>
        </p:nvGrpSpPr>
        <p:grpSpPr>
          <a:xfrm>
            <a:off x="4929210" y="3758284"/>
            <a:ext cx="4290388" cy="764456"/>
            <a:chOff x="6796429" y="1608522"/>
            <a:chExt cx="4290388" cy="7644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417B62-AC62-42CC-97EF-DA69FE760A83}"/>
                </a:ext>
              </a:extLst>
            </p:cNvPr>
            <p:cNvSpPr txBox="1"/>
            <p:nvPr/>
          </p:nvSpPr>
          <p:spPr>
            <a:xfrm>
              <a:off x="6796429" y="1608522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역 푸리에 변환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323D7F-5BAA-4617-9BBC-68A7EE9196EB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4286751" cy="308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b="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ea typeface="KoPub돋움체 Light" panose="00000300000000000000" pitchFamily="2" charset="-127"/>
                    </a:rPr>
                    <a:t>연속 변수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 </m:t>
                      </m:r>
                      <m:r>
                        <a:rPr lang="ko-KR" altLang="en-US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𝜇</m:t>
                      </m:r>
                    </m:oMath>
                  </a14:m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를 없애고 연속 변수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𝑡</m:t>
                      </m:r>
                      <m:r>
                        <a:rPr lang="ko-KR" altLang="en-US" sz="1400" i="1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를</m:t>
                      </m:r>
                    </m:oMath>
                  </a14:m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얻는 과정이다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323D7F-5BAA-4617-9BBC-68A7EE919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4286751" cy="3089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5760A82-6BA6-436D-96BC-F70919BA4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210" y="4578155"/>
            <a:ext cx="2657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오일러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공식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844449"/>
            <a:ext cx="6606214" cy="772728"/>
            <a:chOff x="6796429" y="1608522"/>
            <a:chExt cx="6606214" cy="7727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32752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오일러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공식을 이용한 표현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/>
                <p:nvPr/>
              </p:nvSpPr>
              <p:spPr>
                <a:xfrm>
                  <a:off x="6800066" y="2064047"/>
                  <a:ext cx="6602577" cy="3172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오일러 공식은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  <a:latin typeface="Cambria Math" panose="02040503050406030204" pitchFamily="18" charset="0"/>
                              <a:ea typeface="KoPub돋움체 Light" panose="000003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  <a:latin typeface="Cambria Math" panose="02040503050406030204" pitchFamily="18" charset="0"/>
                              <a:ea typeface="KoPub돋움체 Light" panose="00000300000000000000" pitchFamily="2" charset="-127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400" b="0" i="1" smtClean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  <a:latin typeface="Cambria Math" panose="02040503050406030204" pitchFamily="18" charset="0"/>
                              <a:ea typeface="KoPub돋움체 Light" panose="00000300000000000000" pitchFamily="2" charset="-127"/>
                            </a:rPr>
                            <m:t>𝑗</m:t>
                          </m:r>
                          <m:r>
                            <a:rPr lang="ko-KR" altLang="en-US" sz="1400" b="0" i="1" smtClean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  <a:latin typeface="Cambria Math" panose="02040503050406030204" pitchFamily="18" charset="0"/>
                              <a:ea typeface="KoPub돋움체 Light" panose="00000300000000000000" pitchFamily="2" charset="-127"/>
                            </a:rPr>
                            <m:t>𝜃</m:t>
                          </m:r>
                        </m:sup>
                      </m:sSup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=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𝑠𝑖𝑛</m:t>
                      </m:r>
                      <m:r>
                        <a:rPr lang="ko-KR" altLang="en-US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𝜃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+</m:t>
                      </m:r>
                      <m:r>
                        <a:rPr lang="en-US" altLang="ko-KR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𝑗𝑐𝑜𝑠</m:t>
                      </m:r>
                      <m:r>
                        <a:rPr lang="ko-KR" altLang="en-US" sz="1400" b="0" i="1" smtClean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Cambria Math" panose="02040503050406030204" pitchFamily="18" charset="0"/>
                          <a:ea typeface="KoPub돋움체 Light" panose="00000300000000000000" pitchFamily="2" charset="-127"/>
                        </a:rPr>
                        <m:t>𝜃</m:t>
                      </m:r>
                    </m:oMath>
                  </a14:m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이며 이를 이용해 다음과 같이 표현할 수 있다</a:t>
                  </a:r>
                  <a:r>
                    <a:rPr lang="en-US" altLang="ko-KR" sz="1400" dirty="0">
                      <a:ln>
                        <a:solidFill>
                          <a:srgbClr val="4C4747">
                            <a:alpha val="20000"/>
                          </a:srgbClr>
                        </a:solidFill>
                      </a:ln>
                      <a:solidFill>
                        <a:srgbClr val="4C4747"/>
                      </a:solidFill>
                      <a:latin typeface="KoPub돋움체 Light" panose="00000300000000000000" pitchFamily="2" charset="-127"/>
                      <a:ea typeface="KoPub돋움체 Light" panose="00000300000000000000" pitchFamily="2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C91E4-EA0F-460B-95CA-BD9BDB8D0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066" y="2064047"/>
                  <a:ext cx="6602577" cy="3172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B26B897-D529-434E-B390-43DB106C2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10" y="1672592"/>
            <a:ext cx="4429125" cy="1257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AC4E97-902B-4AA6-B5C5-A5C56DE40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724" y="3164320"/>
            <a:ext cx="3050095" cy="678779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363D17F-21D9-4AA3-9172-C99F35876147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7143772" y="2929892"/>
            <a:ext cx="1" cy="234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416823-62B8-4977-B92F-6162DE30D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77" y="4077527"/>
            <a:ext cx="6600847" cy="25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C8A9FC2-6D1D-49A5-9765-1283166466C6}"/>
              </a:ext>
            </a:extLst>
          </p:cNvPr>
          <p:cNvCxnSpPr>
            <a:cxnSpLocks/>
          </p:cNvCxnSpPr>
          <p:nvPr/>
        </p:nvCxnSpPr>
        <p:spPr>
          <a:xfrm>
            <a:off x="7143772" y="3725885"/>
            <a:ext cx="0" cy="351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B0E9BF1-0C81-4330-943C-EACBFF41C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335" y="1675777"/>
            <a:ext cx="22288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샘플링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206E57-706D-4253-A292-E6C43E88476C}"/>
              </a:ext>
            </a:extLst>
          </p:cNvPr>
          <p:cNvSpPr txBox="1"/>
          <p:nvPr/>
        </p:nvSpPr>
        <p:spPr>
          <a:xfrm>
            <a:off x="4929210" y="157205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푸리에 변환을 이용한 샘플링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2AE470-4AE3-4B13-87B6-888E4D451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7"/>
          <a:stretch/>
        </p:blipFill>
        <p:spPr bwMode="auto">
          <a:xfrm>
            <a:off x="4929210" y="2462610"/>
            <a:ext cx="4426546" cy="43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3E5C2F-D815-4AAD-976F-20620EF5A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10" y="557315"/>
            <a:ext cx="3448050" cy="800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182C10-0C51-4451-B4C6-8842074B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210" y="1357415"/>
            <a:ext cx="5295900" cy="1047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27CDE5-09A1-41CA-9CDA-A0A8DBE678AC}"/>
                  </a:ext>
                </a:extLst>
              </p:cNvPr>
              <p:cNvSpPr txBox="1"/>
              <p:nvPr/>
            </p:nvSpPr>
            <p:spPr>
              <a:xfrm>
                <a:off x="7389144" y="3023704"/>
                <a:ext cx="2905732" cy="281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0" dirty="0">
                    <a:solidFill>
                      <a:srgbClr val="FF0000"/>
                    </a:solidFill>
                  </a:rPr>
                  <a:t>기</a:t>
                </a:r>
                <a14:m>
                  <m:oMath xmlns:m="http://schemas.openxmlformats.org/officeDocument/2006/math">
                    <m:r>
                      <a:rPr lang="ko-KR" alt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존</m:t>
                    </m:r>
                    <m:r>
                      <a:rPr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함수</m:t>
                    </m:r>
                  </m:oMath>
                </a14:m>
                <a:r>
                  <a:rPr lang="ko-KR" altLang="en-US" sz="12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</a:rPr>
                  <a:t>의 푸리에 변환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</a:rPr>
                  <a:t>결과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27CDE5-09A1-41CA-9CDA-A0A8DBE67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144" y="3023704"/>
                <a:ext cx="2905732" cy="281231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E5CBA2-5B1E-42FB-9855-57445E14C4E3}"/>
                  </a:ext>
                </a:extLst>
              </p:cNvPr>
              <p:cNvSpPr txBox="1"/>
              <p:nvPr/>
            </p:nvSpPr>
            <p:spPr>
              <a:xfrm>
                <a:off x="8337705" y="4134304"/>
                <a:ext cx="15680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0000"/>
                    </a:solidFill>
                  </a:rPr>
                  <a:t>오버 샘플링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ko-KR" altLang="en-US" sz="1200" b="1" dirty="0">
                    <a:solidFill>
                      <a:srgbClr val="FF0000"/>
                    </a:solidFill>
                  </a:rPr>
                  <a:t> ↑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)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E5CBA2-5B1E-42FB-9855-57445E14C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05" y="4134304"/>
                <a:ext cx="1568058" cy="276999"/>
              </a:xfrm>
              <a:prstGeom prst="rect">
                <a:avLst/>
              </a:prstGeom>
              <a:blipFill>
                <a:blip r:embed="rId7"/>
                <a:stretch>
                  <a:fillRect l="-389"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558769-1916-4FB0-85DF-93720472A80F}"/>
                  </a:ext>
                </a:extLst>
              </p:cNvPr>
              <p:cNvSpPr txBox="1"/>
              <p:nvPr/>
            </p:nvSpPr>
            <p:spPr>
              <a:xfrm>
                <a:off x="8337705" y="5240672"/>
                <a:ext cx="17219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0000"/>
                    </a:solidFill>
                  </a:rPr>
                  <a:t>임계 샘플링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ko-KR" altLang="en-US" sz="1200" b="1" dirty="0">
                    <a:solidFill>
                      <a:srgbClr val="FF0000"/>
                    </a:solidFill>
                  </a:rPr>
                  <a:t> 적절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)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558769-1916-4FB0-85DF-93720472A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05" y="5240672"/>
                <a:ext cx="1721946" cy="276999"/>
              </a:xfrm>
              <a:prstGeom prst="rect">
                <a:avLst/>
              </a:prstGeom>
              <a:blipFill>
                <a:blip r:embed="rId8"/>
                <a:stretch>
                  <a:fillRect l="-355"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EF3318-0FAD-40E0-BF93-3345EDBDA8F0}"/>
                  </a:ext>
                </a:extLst>
              </p:cNvPr>
              <p:cNvSpPr txBox="1"/>
              <p:nvPr/>
            </p:nvSpPr>
            <p:spPr>
              <a:xfrm>
                <a:off x="8337705" y="6347040"/>
                <a:ext cx="15680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err="1">
                    <a:solidFill>
                      <a:srgbClr val="FF0000"/>
                    </a:solidFill>
                  </a:rPr>
                  <a:t>언더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 샘플링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ko-KR" altLang="en-US" sz="1200" b="1" dirty="0">
                    <a:solidFill>
                      <a:srgbClr val="FF0000"/>
                    </a:solidFill>
                  </a:rPr>
                  <a:t> ↓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)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EF3318-0FAD-40E0-BF93-3345EDBDA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05" y="6347040"/>
                <a:ext cx="1568058" cy="276999"/>
              </a:xfrm>
              <a:prstGeom prst="rect">
                <a:avLst/>
              </a:prstGeom>
              <a:blipFill>
                <a:blip r:embed="rId9"/>
                <a:stretch>
                  <a:fillRect l="-389"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70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샘플링 복원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206E57-706D-4253-A292-E6C43E88476C}"/>
              </a:ext>
            </a:extLst>
          </p:cNvPr>
          <p:cNvSpPr txBox="1"/>
          <p:nvPr/>
        </p:nvSpPr>
        <p:spPr>
          <a:xfrm>
            <a:off x="4929210" y="661150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샘플링 복원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351440-8975-4EF4-8E5C-0052E38A4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/>
          <a:stretch/>
        </p:blipFill>
        <p:spPr bwMode="auto">
          <a:xfrm>
            <a:off x="4929209" y="1272980"/>
            <a:ext cx="5882809" cy="492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4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푸리에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앨리어싱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592326" y="515165"/>
            <a:ext cx="7456318" cy="978745"/>
            <a:chOff x="6796429" y="1608522"/>
            <a:chExt cx="7456318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앨리어싱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452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앞서 살펴본 예제처럼 오버 샘플링에서는 복원이 가능하지만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언더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샘플링의 완전한 복원은 특수한 경우를 제외하고 불가능하다 이를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앨리어싱이라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2B35C3-216E-41AB-8CF1-B332EE155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58"/>
          <a:stretch/>
        </p:blipFill>
        <p:spPr bwMode="auto">
          <a:xfrm>
            <a:off x="4592325" y="1549324"/>
            <a:ext cx="6786026" cy="39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1330</Words>
  <Application>Microsoft Office PowerPoint</Application>
  <PresentationFormat>와이드스크린</PresentationFormat>
  <Paragraphs>300</Paragraphs>
  <Slides>40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KoPub돋움체 Bold</vt:lpstr>
      <vt:lpstr>KoPub돋움체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313</cp:revision>
  <dcterms:created xsi:type="dcterms:W3CDTF">2020-08-18T14:02:52Z</dcterms:created>
  <dcterms:modified xsi:type="dcterms:W3CDTF">2022-04-15T06:46:38Z</dcterms:modified>
</cp:coreProperties>
</file>